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6"/>
  </p:notesMasterIdLst>
  <p:handoutMasterIdLst>
    <p:handoutMasterId r:id="rId17"/>
  </p:handoutMasterIdLst>
  <p:sldIdLst>
    <p:sldId id="256" r:id="rId3"/>
    <p:sldId id="368" r:id="rId4"/>
    <p:sldId id="372" r:id="rId5"/>
    <p:sldId id="373" r:id="rId6"/>
    <p:sldId id="374" r:id="rId7"/>
    <p:sldId id="357" r:id="rId8"/>
    <p:sldId id="364" r:id="rId9"/>
    <p:sldId id="363" r:id="rId10"/>
    <p:sldId id="356" r:id="rId11"/>
    <p:sldId id="375" r:id="rId12"/>
    <p:sldId id="376" r:id="rId13"/>
    <p:sldId id="378" r:id="rId14"/>
    <p:sldId id="377" r:id="rId15"/>
  </p:sldIdLst>
  <p:sldSz cx="9144000" cy="6858000" type="screen4x3"/>
  <p:notesSz cx="6805613" cy="99393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3399"/>
    <a:srgbClr val="F44E0C"/>
    <a:srgbClr val="25408F"/>
    <a:srgbClr val="FF9900"/>
    <a:srgbClr val="CC0000"/>
    <a:srgbClr val="00ADEF"/>
    <a:srgbClr val="800080"/>
    <a:srgbClr val="000E14"/>
    <a:srgbClr val="6D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0706" autoAdjust="0"/>
  </p:normalViewPr>
  <p:slideViewPr>
    <p:cSldViewPr>
      <p:cViewPr>
        <p:scale>
          <a:sx n="100" d="100"/>
          <a:sy n="100" d="100"/>
        </p:scale>
        <p:origin x="-30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46576-7108-4AA8-BC07-49B86F73ADB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17A83E3-85C6-42A0-BD19-CFBA2B7F079F}">
      <dgm:prSet/>
      <dgm:spPr/>
      <dgm:t>
        <a:bodyPr/>
        <a:lstStyle/>
        <a:p>
          <a:pPr algn="ctr" rtl="0"/>
          <a:r>
            <a:rPr lang="en-US" smtClean="0">
              <a:solidFill>
                <a:srgbClr val="25408F"/>
              </a:solidFill>
            </a:rPr>
            <a:t>“Jungle” of legal &amp; financial rules and procedures </a:t>
          </a:r>
          <a:endParaRPr lang="it-IT">
            <a:solidFill>
              <a:srgbClr val="25408F"/>
            </a:solidFill>
          </a:endParaRPr>
        </a:p>
      </dgm:t>
    </dgm:pt>
    <dgm:pt modelId="{3688F5C9-2350-44A3-A05F-7F6F3747BDCF}" type="parTrans" cxnId="{A94C03D2-5D6D-4F6B-BDD8-2AB4A387A4BB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4177745B-0A34-4474-9C60-2C22C8707AF0}" type="sibTrans" cxnId="{A94C03D2-5D6D-4F6B-BDD8-2AB4A387A4BB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B510991C-7666-48D7-86BB-AB2E99615296}">
      <dgm:prSet/>
      <dgm:spPr/>
      <dgm:t>
        <a:bodyPr/>
        <a:lstStyle/>
        <a:p>
          <a:pPr algn="ctr" rtl="0"/>
          <a:r>
            <a:rPr lang="en-US" smtClean="0">
              <a:solidFill>
                <a:srgbClr val="25408F"/>
              </a:solidFill>
            </a:rPr>
            <a:t>A huge volume of documents to browse (Work Programme, guide for applicants, evaluation procedures, financial guidelines…)</a:t>
          </a:r>
          <a:endParaRPr lang="it-IT">
            <a:solidFill>
              <a:srgbClr val="25408F"/>
            </a:solidFill>
          </a:endParaRPr>
        </a:p>
      </dgm:t>
    </dgm:pt>
    <dgm:pt modelId="{10471814-97A3-4466-8B0C-04CFA746F87A}" type="parTrans" cxnId="{215C9EEA-A0D1-4564-A353-3880133CD8DD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9801CC1C-AFD9-4C61-9782-F31407A9EBAA}" type="sibTrans" cxnId="{215C9EEA-A0D1-4564-A353-3880133CD8DD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02081E0F-E4CC-45DF-BD61-208B092F2187}">
      <dgm:prSet/>
      <dgm:spPr/>
      <dgm:t>
        <a:bodyPr/>
        <a:lstStyle/>
        <a:p>
          <a:pPr algn="ctr" rtl="0"/>
          <a:r>
            <a:rPr lang="en-US" smtClean="0">
              <a:solidFill>
                <a:srgbClr val="25408F"/>
              </a:solidFill>
            </a:rPr>
            <a:t>Partner search is not easy and visibility of Pacific researchers to European researchers is also very little</a:t>
          </a:r>
          <a:endParaRPr lang="it-IT">
            <a:solidFill>
              <a:srgbClr val="25408F"/>
            </a:solidFill>
          </a:endParaRPr>
        </a:p>
      </dgm:t>
    </dgm:pt>
    <dgm:pt modelId="{1F286141-0375-43BB-BF52-BC57BDCEBC13}" type="parTrans" cxnId="{7D2B0574-2494-453C-A06A-73708B506502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0B5500F8-C7E1-4D3D-B10A-45C2A8948F96}" type="sibTrans" cxnId="{7D2B0574-2494-453C-A06A-73708B506502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FF243021-51D0-4E61-824E-FD71D3C5D258}">
      <dgm:prSet/>
      <dgm:spPr/>
      <dgm:t>
        <a:bodyPr/>
        <a:lstStyle/>
        <a:p>
          <a:pPr algn="ctr" rtl="0"/>
          <a:r>
            <a:rPr lang="en-US" dirty="0" smtClean="0">
              <a:solidFill>
                <a:srgbClr val="25408F"/>
              </a:solidFill>
            </a:rPr>
            <a:t>Matching with research topics </a:t>
          </a:r>
          <a:endParaRPr lang="it-IT" dirty="0">
            <a:solidFill>
              <a:srgbClr val="25408F"/>
            </a:solidFill>
          </a:endParaRPr>
        </a:p>
      </dgm:t>
    </dgm:pt>
    <dgm:pt modelId="{5E7EE765-A21B-42FC-B250-FC49DF04876D}" type="parTrans" cxnId="{E3F189B0-A857-49CE-AA37-8ED8BF0196A8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E368C1D2-9E6D-4843-ABA6-E55AECCECDE8}" type="sibTrans" cxnId="{E3F189B0-A857-49CE-AA37-8ED8BF0196A8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B6AB311F-1D35-4B34-84D9-36DEEA27ED16}">
      <dgm:prSet/>
      <dgm:spPr/>
      <dgm:t>
        <a:bodyPr/>
        <a:lstStyle/>
        <a:p>
          <a:pPr algn="ctr" rtl="0"/>
          <a:r>
            <a:rPr lang="it-IT" smtClean="0">
              <a:solidFill>
                <a:srgbClr val="25408F"/>
              </a:solidFill>
            </a:rPr>
            <a:t>Low Success rate</a:t>
          </a:r>
          <a:endParaRPr lang="it-IT">
            <a:solidFill>
              <a:srgbClr val="25408F"/>
            </a:solidFill>
          </a:endParaRPr>
        </a:p>
      </dgm:t>
    </dgm:pt>
    <dgm:pt modelId="{3C663E6B-B0C1-49E9-99DF-C180163D70E5}" type="parTrans" cxnId="{C34BC86D-D094-4A47-BDBB-F6111F446C57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3A7A8CCA-EDDA-4606-B16E-922693ABBA87}" type="sibTrans" cxnId="{C34BC86D-D094-4A47-BDBB-F6111F446C57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53F91731-D274-480D-8BE6-CD5AF7009DAD}">
      <dgm:prSet/>
      <dgm:spPr/>
      <dgm:t>
        <a:bodyPr/>
        <a:lstStyle/>
        <a:p>
          <a:pPr algn="ctr" rtl="0"/>
          <a:r>
            <a:rPr lang="en-US" smtClean="0">
              <a:solidFill>
                <a:srgbClr val="25408F"/>
              </a:solidFill>
            </a:rPr>
            <a:t>High costs related to proposals preparation </a:t>
          </a:r>
          <a:endParaRPr lang="it-IT">
            <a:solidFill>
              <a:srgbClr val="25408F"/>
            </a:solidFill>
          </a:endParaRPr>
        </a:p>
      </dgm:t>
    </dgm:pt>
    <dgm:pt modelId="{F3C17954-5B68-4350-B739-817A10B1AF50}" type="parTrans" cxnId="{193763F3-C721-49C2-8EA5-A7AA6178E993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22F285AA-41DF-4293-8BB2-BCC8E7728525}" type="sibTrans" cxnId="{193763F3-C721-49C2-8EA5-A7AA6178E993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7CD2B9E1-F1F1-4E19-844F-BACC6DB8FBF0}" type="pres">
      <dgm:prSet presAssocID="{28946576-7108-4AA8-BC07-49B86F73AD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20320-9C95-495D-8430-479B3F173690}" type="pres">
      <dgm:prSet presAssocID="{B17A83E3-85C6-42A0-BD19-CFBA2B7F079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67BF9-8D1A-4DF2-8611-A29AF1212000}" type="pres">
      <dgm:prSet presAssocID="{4177745B-0A34-4474-9C60-2C22C8707AF0}" presName="spacer" presStyleCnt="0"/>
      <dgm:spPr/>
    </dgm:pt>
    <dgm:pt modelId="{12D6A0D7-603D-4EF7-B6F3-4A72ADA8C9AB}" type="pres">
      <dgm:prSet presAssocID="{B510991C-7666-48D7-86BB-AB2E9961529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32E33-DADD-410E-99FE-52DEA9FD0230}" type="pres">
      <dgm:prSet presAssocID="{9801CC1C-AFD9-4C61-9782-F31407A9EBAA}" presName="spacer" presStyleCnt="0"/>
      <dgm:spPr/>
    </dgm:pt>
    <dgm:pt modelId="{A3F76AB5-E2EB-4240-A1D8-14664D732841}" type="pres">
      <dgm:prSet presAssocID="{02081E0F-E4CC-45DF-BD61-208B092F2187}" presName="parentText" presStyleLbl="node1" presStyleIdx="2" presStyleCnt="6" custLinFactNeighborX="10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1B1B-D9C7-436C-9EED-68115BD9E50E}" type="pres">
      <dgm:prSet presAssocID="{0B5500F8-C7E1-4D3D-B10A-45C2A8948F96}" presName="spacer" presStyleCnt="0"/>
      <dgm:spPr/>
    </dgm:pt>
    <dgm:pt modelId="{1C474D51-D9DB-4C80-847B-D109EE8A36F4}" type="pres">
      <dgm:prSet presAssocID="{FF243021-51D0-4E61-824E-FD71D3C5D2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9B3BF-B714-4A6F-B79D-16E74513A231}" type="pres">
      <dgm:prSet presAssocID="{E368C1D2-9E6D-4843-ABA6-E55AECCECDE8}" presName="spacer" presStyleCnt="0"/>
      <dgm:spPr/>
    </dgm:pt>
    <dgm:pt modelId="{D11E0E6C-C037-4446-9F02-6912E3C81BF7}" type="pres">
      <dgm:prSet presAssocID="{B6AB311F-1D35-4B34-84D9-36DEEA27ED1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05B36-94AE-4855-BC8A-AC1042BC1950}" type="pres">
      <dgm:prSet presAssocID="{3A7A8CCA-EDDA-4606-B16E-922693ABBA87}" presName="spacer" presStyleCnt="0"/>
      <dgm:spPr/>
    </dgm:pt>
    <dgm:pt modelId="{E4B23732-5824-4CDF-8927-5BC18B0A27D5}" type="pres">
      <dgm:prSet presAssocID="{53F91731-D274-480D-8BE6-CD5AF7009DA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B0574-2494-453C-A06A-73708B506502}" srcId="{28946576-7108-4AA8-BC07-49B86F73ADB1}" destId="{02081E0F-E4CC-45DF-BD61-208B092F2187}" srcOrd="2" destOrd="0" parTransId="{1F286141-0375-43BB-BF52-BC57BDCEBC13}" sibTransId="{0B5500F8-C7E1-4D3D-B10A-45C2A8948F96}"/>
    <dgm:cxn modelId="{A501251A-FF00-4695-86F7-C9480577EE77}" type="presOf" srcId="{B6AB311F-1D35-4B34-84D9-36DEEA27ED16}" destId="{D11E0E6C-C037-4446-9F02-6912E3C81BF7}" srcOrd="0" destOrd="0" presId="urn:microsoft.com/office/officeart/2005/8/layout/vList2"/>
    <dgm:cxn modelId="{A94C03D2-5D6D-4F6B-BDD8-2AB4A387A4BB}" srcId="{28946576-7108-4AA8-BC07-49B86F73ADB1}" destId="{B17A83E3-85C6-42A0-BD19-CFBA2B7F079F}" srcOrd="0" destOrd="0" parTransId="{3688F5C9-2350-44A3-A05F-7F6F3747BDCF}" sibTransId="{4177745B-0A34-4474-9C60-2C22C8707AF0}"/>
    <dgm:cxn modelId="{215C9EEA-A0D1-4564-A353-3880133CD8DD}" srcId="{28946576-7108-4AA8-BC07-49B86F73ADB1}" destId="{B510991C-7666-48D7-86BB-AB2E99615296}" srcOrd="1" destOrd="0" parTransId="{10471814-97A3-4466-8B0C-04CFA746F87A}" sibTransId="{9801CC1C-AFD9-4C61-9782-F31407A9EBAA}"/>
    <dgm:cxn modelId="{193763F3-C721-49C2-8EA5-A7AA6178E993}" srcId="{28946576-7108-4AA8-BC07-49B86F73ADB1}" destId="{53F91731-D274-480D-8BE6-CD5AF7009DAD}" srcOrd="5" destOrd="0" parTransId="{F3C17954-5B68-4350-B739-817A10B1AF50}" sibTransId="{22F285AA-41DF-4293-8BB2-BCC8E7728525}"/>
    <dgm:cxn modelId="{D540295E-2F61-4FC0-BF9C-06B5F5AFE6F3}" type="presOf" srcId="{B510991C-7666-48D7-86BB-AB2E99615296}" destId="{12D6A0D7-603D-4EF7-B6F3-4A72ADA8C9AB}" srcOrd="0" destOrd="0" presId="urn:microsoft.com/office/officeart/2005/8/layout/vList2"/>
    <dgm:cxn modelId="{0B837C3A-AFA8-4BC6-8F60-971A3B89E568}" type="presOf" srcId="{28946576-7108-4AA8-BC07-49B86F73ADB1}" destId="{7CD2B9E1-F1F1-4E19-844F-BACC6DB8FBF0}" srcOrd="0" destOrd="0" presId="urn:microsoft.com/office/officeart/2005/8/layout/vList2"/>
    <dgm:cxn modelId="{DC5FEC26-8D8C-430E-8A25-EED532A887A4}" type="presOf" srcId="{02081E0F-E4CC-45DF-BD61-208B092F2187}" destId="{A3F76AB5-E2EB-4240-A1D8-14664D732841}" srcOrd="0" destOrd="0" presId="urn:microsoft.com/office/officeart/2005/8/layout/vList2"/>
    <dgm:cxn modelId="{EC2C164B-BDA2-4F35-9DD4-4548ED3BAE11}" type="presOf" srcId="{FF243021-51D0-4E61-824E-FD71D3C5D258}" destId="{1C474D51-D9DB-4C80-847B-D109EE8A36F4}" srcOrd="0" destOrd="0" presId="urn:microsoft.com/office/officeart/2005/8/layout/vList2"/>
    <dgm:cxn modelId="{E3F189B0-A857-49CE-AA37-8ED8BF0196A8}" srcId="{28946576-7108-4AA8-BC07-49B86F73ADB1}" destId="{FF243021-51D0-4E61-824E-FD71D3C5D258}" srcOrd="3" destOrd="0" parTransId="{5E7EE765-A21B-42FC-B250-FC49DF04876D}" sibTransId="{E368C1D2-9E6D-4843-ABA6-E55AECCECDE8}"/>
    <dgm:cxn modelId="{C34BC86D-D094-4A47-BDBB-F6111F446C57}" srcId="{28946576-7108-4AA8-BC07-49B86F73ADB1}" destId="{B6AB311F-1D35-4B34-84D9-36DEEA27ED16}" srcOrd="4" destOrd="0" parTransId="{3C663E6B-B0C1-49E9-99DF-C180163D70E5}" sibTransId="{3A7A8CCA-EDDA-4606-B16E-922693ABBA87}"/>
    <dgm:cxn modelId="{78CF33E9-F899-482D-92FB-27C19D6D79CC}" type="presOf" srcId="{53F91731-D274-480D-8BE6-CD5AF7009DAD}" destId="{E4B23732-5824-4CDF-8927-5BC18B0A27D5}" srcOrd="0" destOrd="0" presId="urn:microsoft.com/office/officeart/2005/8/layout/vList2"/>
    <dgm:cxn modelId="{F199A434-24D8-41FE-AF5D-5D257F51863A}" type="presOf" srcId="{B17A83E3-85C6-42A0-BD19-CFBA2B7F079F}" destId="{C3920320-9C95-495D-8430-479B3F173690}" srcOrd="0" destOrd="0" presId="urn:microsoft.com/office/officeart/2005/8/layout/vList2"/>
    <dgm:cxn modelId="{28EE5D96-8F20-469C-9FA1-45BC0452E3A0}" type="presParOf" srcId="{7CD2B9E1-F1F1-4E19-844F-BACC6DB8FBF0}" destId="{C3920320-9C95-495D-8430-479B3F173690}" srcOrd="0" destOrd="0" presId="urn:microsoft.com/office/officeart/2005/8/layout/vList2"/>
    <dgm:cxn modelId="{0F1EF901-1DA1-4869-B0A0-388DB8663DB8}" type="presParOf" srcId="{7CD2B9E1-F1F1-4E19-844F-BACC6DB8FBF0}" destId="{01467BF9-8D1A-4DF2-8611-A29AF1212000}" srcOrd="1" destOrd="0" presId="urn:microsoft.com/office/officeart/2005/8/layout/vList2"/>
    <dgm:cxn modelId="{2CEB6C7D-394C-4757-B0E9-8CFB277960A2}" type="presParOf" srcId="{7CD2B9E1-F1F1-4E19-844F-BACC6DB8FBF0}" destId="{12D6A0D7-603D-4EF7-B6F3-4A72ADA8C9AB}" srcOrd="2" destOrd="0" presId="urn:microsoft.com/office/officeart/2005/8/layout/vList2"/>
    <dgm:cxn modelId="{B121441B-E738-4549-A6E6-4DDA9D44DDC2}" type="presParOf" srcId="{7CD2B9E1-F1F1-4E19-844F-BACC6DB8FBF0}" destId="{D7B32E33-DADD-410E-99FE-52DEA9FD0230}" srcOrd="3" destOrd="0" presId="urn:microsoft.com/office/officeart/2005/8/layout/vList2"/>
    <dgm:cxn modelId="{44A0F877-FD4B-443F-B3DA-44C8707F53C9}" type="presParOf" srcId="{7CD2B9E1-F1F1-4E19-844F-BACC6DB8FBF0}" destId="{A3F76AB5-E2EB-4240-A1D8-14664D732841}" srcOrd="4" destOrd="0" presId="urn:microsoft.com/office/officeart/2005/8/layout/vList2"/>
    <dgm:cxn modelId="{77DDF55F-6248-40EA-A318-05BB4CBB35AA}" type="presParOf" srcId="{7CD2B9E1-F1F1-4E19-844F-BACC6DB8FBF0}" destId="{6E281B1B-D9C7-436C-9EED-68115BD9E50E}" srcOrd="5" destOrd="0" presId="urn:microsoft.com/office/officeart/2005/8/layout/vList2"/>
    <dgm:cxn modelId="{35743C27-E70B-458E-956E-CBCDFB7AE28F}" type="presParOf" srcId="{7CD2B9E1-F1F1-4E19-844F-BACC6DB8FBF0}" destId="{1C474D51-D9DB-4C80-847B-D109EE8A36F4}" srcOrd="6" destOrd="0" presId="urn:microsoft.com/office/officeart/2005/8/layout/vList2"/>
    <dgm:cxn modelId="{0410E365-C06E-4827-8428-47DEC71DBB13}" type="presParOf" srcId="{7CD2B9E1-F1F1-4E19-844F-BACC6DB8FBF0}" destId="{A9B9B3BF-B714-4A6F-B79D-16E74513A231}" srcOrd="7" destOrd="0" presId="urn:microsoft.com/office/officeart/2005/8/layout/vList2"/>
    <dgm:cxn modelId="{501FD4EE-688B-42A7-8E64-BC23BDED548C}" type="presParOf" srcId="{7CD2B9E1-F1F1-4E19-844F-BACC6DB8FBF0}" destId="{D11E0E6C-C037-4446-9F02-6912E3C81BF7}" srcOrd="8" destOrd="0" presId="urn:microsoft.com/office/officeart/2005/8/layout/vList2"/>
    <dgm:cxn modelId="{7BA8AF46-9AEA-458B-9E84-FD6A16F2B271}" type="presParOf" srcId="{7CD2B9E1-F1F1-4E19-844F-BACC6DB8FBF0}" destId="{DD305B36-94AE-4855-BC8A-AC1042BC1950}" srcOrd="9" destOrd="0" presId="urn:microsoft.com/office/officeart/2005/8/layout/vList2"/>
    <dgm:cxn modelId="{E46C157C-AD03-4019-9AF1-14D0713EB8AB}" type="presParOf" srcId="{7CD2B9E1-F1F1-4E19-844F-BACC6DB8FBF0}" destId="{E4B23732-5824-4CDF-8927-5BC18B0A27D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it-IT" sz="2000" b="1" i="0" u="sng" dirty="0" smtClean="0">
              <a:solidFill>
                <a:schemeClr val="bg1"/>
              </a:solidFill>
            </a:rPr>
            <a:t>9) Opportunities of trainings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172336-3251-4B57-A2B3-2F89FFC8CF35}" type="pres">
      <dgm:prSet presAssocID="{1B7CCA3F-B61F-4A4B-A9CC-C80C0B4FC37F}" presName="parentText" presStyleLbl="node1" presStyleIdx="0" presStyleCnt="1" custScaleY="39657" custLinFactNeighborX="144" custLinFactNeighborY="-334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E7AC32-8906-4015-8DBE-E024E404A983}" type="presOf" srcId="{0DBB6FDF-FAA2-434D-93FA-8598302A3C05}" destId="{2EE049CE-D2DE-4A6C-A185-E32723216F1E}" srcOrd="0" destOrd="0" presId="urn:microsoft.com/office/officeart/2005/8/layout/vList2"/>
    <dgm:cxn modelId="{EDB1434F-258B-4DA4-95D2-4061FA118A2F}" type="presOf" srcId="{1B7CCA3F-B61F-4A4B-A9CC-C80C0B4FC37F}" destId="{BD172336-3251-4B57-A2B3-2F89FFC8CF35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6FBA0EC9-6549-4860-9779-76E25B5CC018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2000" b="1" i="0" u="sng" dirty="0" smtClean="0">
              <a:solidFill>
                <a:schemeClr val="bg1"/>
              </a:solidFill>
            </a:rPr>
            <a:t>10) Knowledge sharing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172336-3251-4B57-A2B3-2F89FFC8CF35}" type="pres">
      <dgm:prSet presAssocID="{1B7CCA3F-B61F-4A4B-A9CC-C80C0B4FC37F}" presName="parentText" presStyleLbl="node1" presStyleIdx="0" presStyleCnt="1" custScaleY="59085" custLinFactNeighborX="-27" custLinFactNeighborY="-60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9A8200-1805-4057-827E-A20273DBB8CF}" type="presOf" srcId="{0DBB6FDF-FAA2-434D-93FA-8598302A3C05}" destId="{2EE049CE-D2DE-4A6C-A185-E32723216F1E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8DC96A60-FF8C-44E4-B43E-042033F6A6B4}" type="presOf" srcId="{1B7CCA3F-B61F-4A4B-A9CC-C80C0B4FC37F}" destId="{BD172336-3251-4B57-A2B3-2F89FFC8CF35}" srcOrd="0" destOrd="0" presId="urn:microsoft.com/office/officeart/2005/8/layout/vList2"/>
    <dgm:cxn modelId="{BC3230B8-CDC4-4D14-978F-EF605A5C5722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6DD8FF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 smtClean="0">
              <a:solidFill>
                <a:schemeClr val="bg1"/>
              </a:solidFill>
            </a:rPr>
            <a:t>1) </a:t>
          </a:r>
          <a:r>
            <a:rPr lang="en-US" sz="2000" b="1" i="0" u="sng" dirty="0" smtClean="0">
              <a:solidFill>
                <a:schemeClr val="bg1"/>
              </a:solidFill>
            </a:rPr>
            <a:t>Research excellence – build a critical mass – avoid duplication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172336-3251-4B57-A2B3-2F89FFC8CF35}" type="pres">
      <dgm:prSet presAssocID="{1B7CCA3F-B61F-4A4B-A9CC-C80C0B4FC37F}" presName="parentText" presStyleLbl="node1" presStyleIdx="0" presStyleCnt="1" custScaleY="59085" custLinFactNeighborX="-376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79432E-F768-4D19-8332-00DB4C1E2012}" type="presOf" srcId="{0DBB6FDF-FAA2-434D-93FA-8598302A3C05}" destId="{2EE049CE-D2DE-4A6C-A185-E32723216F1E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E3C8D6D6-C62B-457D-AAE3-E8E1C9441971}" type="presOf" srcId="{1B7CCA3F-B61F-4A4B-A9CC-C80C0B4FC37F}" destId="{BD172336-3251-4B57-A2B3-2F89FFC8CF35}" srcOrd="0" destOrd="0" presId="urn:microsoft.com/office/officeart/2005/8/layout/vList2"/>
    <dgm:cxn modelId="{A2CBB77A-6063-4E29-B9BF-DDE68B26461F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52D80-6FB0-4B42-A370-7E06A5826B1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67EC2199-6A3A-46ED-A2B5-C22714746EFD}">
      <dgm:prSet custT="1"/>
      <dgm:spPr>
        <a:solidFill>
          <a:srgbClr val="00ADEF">
            <a:alpha val="90000"/>
          </a:srgbClr>
        </a:solidFill>
      </dgm:spPr>
      <dgm:t>
        <a:bodyPr/>
        <a:lstStyle/>
        <a:p>
          <a:pPr rtl="0"/>
          <a:r>
            <a:rPr lang="en-US" sz="1800" b="1" i="0" u="sng" dirty="0" smtClean="0">
              <a:solidFill>
                <a:schemeClr val="bg1"/>
              </a:solidFill>
            </a:rPr>
            <a:t>2</a:t>
          </a:r>
          <a:r>
            <a:rPr lang="en-US" sz="1800" b="1" i="0" u="sng" dirty="0" smtClean="0">
              <a:solidFill>
                <a:schemeClr val="bg1"/>
              </a:solidFill>
            </a:rPr>
            <a:t>) Pooling of expertize – exploit complementarities</a:t>
          </a:r>
          <a:endParaRPr lang="it-IT" sz="1800" b="1" i="0" u="sng" dirty="0">
            <a:solidFill>
              <a:schemeClr val="bg1"/>
            </a:solidFill>
          </a:endParaRPr>
        </a:p>
      </dgm:t>
    </dgm:pt>
    <dgm:pt modelId="{DF0FD953-B90E-45E5-8C30-5E49026BFDB4}" type="parTrans" cxnId="{B2692BAB-2C99-46F1-9F50-CE6C23AA92D1}">
      <dgm:prSet/>
      <dgm:spPr/>
      <dgm:t>
        <a:bodyPr/>
        <a:lstStyle/>
        <a:p>
          <a:endParaRPr lang="it-IT"/>
        </a:p>
      </dgm:t>
    </dgm:pt>
    <dgm:pt modelId="{9F83F6F1-92EC-42B8-BE32-8B25F9768629}" type="sibTrans" cxnId="{B2692BAB-2C99-46F1-9F50-CE6C23AA92D1}">
      <dgm:prSet/>
      <dgm:spPr/>
      <dgm:t>
        <a:bodyPr/>
        <a:lstStyle/>
        <a:p>
          <a:endParaRPr lang="it-IT"/>
        </a:p>
      </dgm:t>
    </dgm:pt>
    <dgm:pt modelId="{6EDB42FD-D232-475B-A2C8-9E2C135B12EE}" type="pres">
      <dgm:prSet presAssocID="{98252D80-6FB0-4B42-A370-7E06A5826B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070114-F1CA-414C-A1C5-61F52F24FA97}" type="pres">
      <dgm:prSet presAssocID="{67EC2199-6A3A-46ED-A2B5-C22714746EFD}" presName="parentText" presStyleLbl="node1" presStyleIdx="0" presStyleCnt="1" custScaleY="4334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692BAB-2C99-46F1-9F50-CE6C23AA92D1}" srcId="{98252D80-6FB0-4B42-A370-7E06A5826B12}" destId="{67EC2199-6A3A-46ED-A2B5-C22714746EFD}" srcOrd="0" destOrd="0" parTransId="{DF0FD953-B90E-45E5-8C30-5E49026BFDB4}" sibTransId="{9F83F6F1-92EC-42B8-BE32-8B25F9768629}"/>
    <dgm:cxn modelId="{E055FE2B-EBC5-46CE-B94E-A60612924A41}" type="presOf" srcId="{67EC2199-6A3A-46ED-A2B5-C22714746EFD}" destId="{10070114-F1CA-414C-A1C5-61F52F24FA97}" srcOrd="0" destOrd="0" presId="urn:microsoft.com/office/officeart/2005/8/layout/vList2"/>
    <dgm:cxn modelId="{C2F5EE9A-F5FE-43BA-9125-D676DE4A444D}" type="presOf" srcId="{98252D80-6FB0-4B42-A370-7E06A5826B12}" destId="{6EDB42FD-D232-475B-A2C8-9E2C135B12EE}" srcOrd="0" destOrd="0" presId="urn:microsoft.com/office/officeart/2005/8/layout/vList2"/>
    <dgm:cxn modelId="{061209F1-E3EE-4347-88E3-02A8CD0B1FDD}" type="presParOf" srcId="{6EDB42FD-D232-475B-A2C8-9E2C135B12EE}" destId="{10070114-F1CA-414C-A1C5-61F52F24FA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3E191-2933-4A93-AEA4-CCBFADAAB99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5FD3ACD6-62B7-4A90-AEB3-267A2C7A4919}">
      <dgm:prSet phldrT="[Text]" custT="1"/>
      <dgm:spPr>
        <a:solidFill>
          <a:srgbClr val="0C4DA1">
            <a:alpha val="90000"/>
          </a:srgbClr>
        </a:solidFill>
      </dgm:spPr>
      <dgm:t>
        <a:bodyPr/>
        <a:lstStyle/>
        <a:p>
          <a:pPr rtl="0"/>
          <a:r>
            <a:rPr lang="en-US" sz="1800" b="1" i="0" u="sng" dirty="0" smtClean="0">
              <a:solidFill>
                <a:schemeClr val="bg1"/>
              </a:solidFill>
            </a:rPr>
            <a:t>3) </a:t>
          </a:r>
          <a:r>
            <a:rPr lang="en-US" sz="1800" b="1" i="0" u="sng" dirty="0" smtClean="0">
              <a:solidFill>
                <a:schemeClr val="bg1"/>
              </a:solidFill>
            </a:rPr>
            <a:t>Fruitful collaborations during and beyond the project</a:t>
          </a:r>
        </a:p>
      </dgm:t>
    </dgm:pt>
    <dgm:pt modelId="{696C65AB-D28B-4A8C-98C5-794A3A38CEA8}" type="parTrans" cxnId="{B3B9FD6A-37BA-4838-8271-B13D4ACBD5C7}">
      <dgm:prSet/>
      <dgm:spPr/>
      <dgm:t>
        <a:bodyPr/>
        <a:lstStyle/>
        <a:p>
          <a:endParaRPr lang="it-IT"/>
        </a:p>
      </dgm:t>
    </dgm:pt>
    <dgm:pt modelId="{249079F0-D3A0-415D-AAEF-55DF884F2820}" type="sibTrans" cxnId="{B3B9FD6A-37BA-4838-8271-B13D4ACBD5C7}">
      <dgm:prSet/>
      <dgm:spPr/>
      <dgm:t>
        <a:bodyPr/>
        <a:lstStyle/>
        <a:p>
          <a:endParaRPr lang="it-IT"/>
        </a:p>
      </dgm:t>
    </dgm:pt>
    <dgm:pt modelId="{F9796BBC-5727-4276-A437-06F559B27B5C}" type="pres">
      <dgm:prSet presAssocID="{61C3E191-2933-4A93-AEA4-CCBFADAAB9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DD7BA3-7349-42E8-B281-9AF612B9F80F}" type="pres">
      <dgm:prSet presAssocID="{5FD3ACD6-62B7-4A90-AEB3-267A2C7A4919}" presName="parentText" presStyleLbl="node1" presStyleIdx="0" presStyleCnt="1" custScaleY="42028" custLinFactNeighborX="99" custLinFactNeighborY="-1049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BF9F8C-8C9C-4499-9000-B3BDAE2437BA}" type="presOf" srcId="{5FD3ACD6-62B7-4A90-AEB3-267A2C7A4919}" destId="{01DD7BA3-7349-42E8-B281-9AF612B9F80F}" srcOrd="0" destOrd="0" presId="urn:microsoft.com/office/officeart/2005/8/layout/vList2"/>
    <dgm:cxn modelId="{B3B9FD6A-37BA-4838-8271-B13D4ACBD5C7}" srcId="{61C3E191-2933-4A93-AEA4-CCBFADAAB99F}" destId="{5FD3ACD6-62B7-4A90-AEB3-267A2C7A4919}" srcOrd="0" destOrd="0" parTransId="{696C65AB-D28B-4A8C-98C5-794A3A38CEA8}" sibTransId="{249079F0-D3A0-415D-AAEF-55DF884F2820}"/>
    <dgm:cxn modelId="{E5A47CED-9E8D-4C08-86B1-2941C0FED1FC}" type="presOf" srcId="{61C3E191-2933-4A93-AEA4-CCBFADAAB99F}" destId="{F9796BBC-5727-4276-A437-06F559B27B5C}" srcOrd="0" destOrd="0" presId="urn:microsoft.com/office/officeart/2005/8/layout/vList2"/>
    <dgm:cxn modelId="{B6988ED4-0F86-4BF5-8102-3A37A228013F}" type="presParOf" srcId="{F9796BBC-5727-4276-A437-06F559B27B5C}" destId="{01DD7BA3-7349-42E8-B281-9AF612B9F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en-US" sz="1800" b="1" i="0" u="sng" dirty="0" smtClean="0">
              <a:solidFill>
                <a:schemeClr val="bg1"/>
              </a:solidFill>
            </a:rPr>
            <a:t>4) </a:t>
          </a:r>
          <a:r>
            <a:rPr lang="en-US" sz="1800" b="1" i="0" u="sng" dirty="0" smtClean="0">
              <a:solidFill>
                <a:schemeClr val="bg1"/>
              </a:solidFill>
            </a:rPr>
            <a:t>Sharing of costs-sharing of benefits =</a:t>
          </a:r>
          <a:endParaRPr lang="it-IT" sz="18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172336-3251-4B57-A2B3-2F89FFC8CF35}" type="pres">
      <dgm:prSet presAssocID="{1B7CCA3F-B61F-4A4B-A9CC-C80C0B4FC37F}" presName="parentText" presStyleLbl="node1" presStyleIdx="0" presStyleCnt="1" custScaleX="98897" custScaleY="59085" custLinFactNeighborX="-1548" custLinFactNeighborY="-82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A46658-BF35-466A-ADFA-9A4AF30D9D67}" type="presOf" srcId="{1B7CCA3F-B61F-4A4B-A9CC-C80C0B4FC37F}" destId="{BD172336-3251-4B57-A2B3-2F89FFC8CF35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C91763D8-C505-483C-8240-548049879485}" type="presOf" srcId="{0DBB6FDF-FAA2-434D-93FA-8598302A3C05}" destId="{2EE049CE-D2DE-4A6C-A185-E32723216F1E}" srcOrd="0" destOrd="0" presId="urn:microsoft.com/office/officeart/2005/8/layout/vList2"/>
    <dgm:cxn modelId="{284F3139-B37E-46DD-858E-4982A2879D9E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1800" b="1" i="0" u="sng" dirty="0" smtClean="0">
              <a:solidFill>
                <a:schemeClr val="bg1"/>
              </a:solidFill>
            </a:rPr>
            <a:t>5</a:t>
          </a:r>
          <a:r>
            <a:rPr lang="en-US" sz="1800" b="1" i="0" u="sng" dirty="0" smtClean="0">
              <a:solidFill>
                <a:schemeClr val="bg1"/>
              </a:solidFill>
            </a:rPr>
            <a:t>) Gain international visibility- international marketing</a:t>
          </a:r>
          <a:endParaRPr lang="it-IT" sz="18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172336-3251-4B57-A2B3-2F89FFC8CF35}" type="pres">
      <dgm:prSet presAssocID="{1B7CCA3F-B61F-4A4B-A9CC-C80C0B4FC37F}" presName="parentText" presStyleLbl="node1" presStyleIdx="0" presStyleCnt="1" custScaleY="59085" custLinFactNeighborY="97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5C83FABE-ACA5-4087-AD88-7D331AD56C24}" type="presOf" srcId="{0DBB6FDF-FAA2-434D-93FA-8598302A3C05}" destId="{2EE049CE-D2DE-4A6C-A185-E32723216F1E}" srcOrd="0" destOrd="0" presId="urn:microsoft.com/office/officeart/2005/8/layout/vList2"/>
    <dgm:cxn modelId="{417BD02C-CB6F-49DA-8F28-E564064D1916}" type="presOf" srcId="{1B7CCA3F-B61F-4A4B-A9CC-C80C0B4FC37F}" destId="{BD172336-3251-4B57-A2B3-2F89FFC8CF35}" srcOrd="0" destOrd="0" presId="urn:microsoft.com/office/officeart/2005/8/layout/vList2"/>
    <dgm:cxn modelId="{03A19291-D2B2-4BAA-B57D-EF9023D3F788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6DD8FF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 smtClean="0">
              <a:solidFill>
                <a:schemeClr val="bg1"/>
              </a:solidFill>
            </a:rPr>
            <a:t>6) </a:t>
          </a:r>
          <a:r>
            <a:rPr lang="en-US" sz="2000" b="1" i="0" u="sng" dirty="0" smtClean="0">
              <a:solidFill>
                <a:schemeClr val="bg1"/>
              </a:solidFill>
            </a:rPr>
            <a:t>Widening of the range of services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172336-3251-4B57-A2B3-2F89FFC8CF35}" type="pres">
      <dgm:prSet presAssocID="{1B7CCA3F-B61F-4A4B-A9CC-C80C0B4FC37F}" presName="parentText" presStyleLbl="node1" presStyleIdx="0" presStyleCnt="1" custScaleY="396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0032F1-D7C3-4E25-8C13-0CD9819EFF6B}" type="presOf" srcId="{0DBB6FDF-FAA2-434D-93FA-8598302A3C05}" destId="{2EE049CE-D2DE-4A6C-A185-E32723216F1E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1D922A98-C5BF-4C33-82C3-1C5107420F18}" type="presOf" srcId="{1B7CCA3F-B61F-4A4B-A9CC-C80C0B4FC37F}" destId="{BD172336-3251-4B57-A2B3-2F89FFC8CF35}" srcOrd="0" destOrd="0" presId="urn:microsoft.com/office/officeart/2005/8/layout/vList2"/>
    <dgm:cxn modelId="{4121B47E-EDBB-4EA5-BB08-94D7F29FE35B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52D80-6FB0-4B42-A370-7E06A5826B1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67EC2199-6A3A-46ED-A2B5-C22714746EFD}">
      <dgm:prSet custT="1"/>
      <dgm:spPr>
        <a:solidFill>
          <a:srgbClr val="00ADEF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 smtClean="0">
              <a:solidFill>
                <a:schemeClr val="bg1"/>
              </a:solidFill>
            </a:rPr>
            <a:t>7</a:t>
          </a:r>
          <a:r>
            <a:rPr lang="en-US" sz="2000" b="1" i="0" u="sng" dirty="0" smtClean="0">
              <a:solidFill>
                <a:schemeClr val="bg1"/>
              </a:solidFill>
            </a:rPr>
            <a:t>) Access to research infrastructures 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DF0FD953-B90E-45E5-8C30-5E49026BFDB4}" type="parTrans" cxnId="{B2692BAB-2C99-46F1-9F50-CE6C23AA92D1}">
      <dgm:prSet/>
      <dgm:spPr/>
      <dgm:t>
        <a:bodyPr/>
        <a:lstStyle/>
        <a:p>
          <a:endParaRPr lang="it-IT"/>
        </a:p>
      </dgm:t>
    </dgm:pt>
    <dgm:pt modelId="{9F83F6F1-92EC-42B8-BE32-8B25F9768629}" type="sibTrans" cxnId="{B2692BAB-2C99-46F1-9F50-CE6C23AA92D1}">
      <dgm:prSet/>
      <dgm:spPr/>
      <dgm:t>
        <a:bodyPr/>
        <a:lstStyle/>
        <a:p>
          <a:endParaRPr lang="it-IT"/>
        </a:p>
      </dgm:t>
    </dgm:pt>
    <dgm:pt modelId="{6EDB42FD-D232-475B-A2C8-9E2C135B12EE}" type="pres">
      <dgm:prSet presAssocID="{98252D80-6FB0-4B42-A370-7E06A5826B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070114-F1CA-414C-A1C5-61F52F24FA97}" type="pres">
      <dgm:prSet presAssocID="{67EC2199-6A3A-46ED-A2B5-C22714746EFD}" presName="parentText" presStyleLbl="node1" presStyleIdx="0" presStyleCnt="1" custScaleX="97999" custScaleY="31509" custLinFactNeighborY="116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25D659-6FC5-4226-87E8-0148E5C0BCC7}" type="presOf" srcId="{67EC2199-6A3A-46ED-A2B5-C22714746EFD}" destId="{10070114-F1CA-414C-A1C5-61F52F24FA97}" srcOrd="0" destOrd="0" presId="urn:microsoft.com/office/officeart/2005/8/layout/vList2"/>
    <dgm:cxn modelId="{B2692BAB-2C99-46F1-9F50-CE6C23AA92D1}" srcId="{98252D80-6FB0-4B42-A370-7E06A5826B12}" destId="{67EC2199-6A3A-46ED-A2B5-C22714746EFD}" srcOrd="0" destOrd="0" parTransId="{DF0FD953-B90E-45E5-8C30-5E49026BFDB4}" sibTransId="{9F83F6F1-92EC-42B8-BE32-8B25F9768629}"/>
    <dgm:cxn modelId="{B4795ACC-5AF0-453B-8AD1-15746ED45745}" type="presOf" srcId="{98252D80-6FB0-4B42-A370-7E06A5826B12}" destId="{6EDB42FD-D232-475B-A2C8-9E2C135B12EE}" srcOrd="0" destOrd="0" presId="urn:microsoft.com/office/officeart/2005/8/layout/vList2"/>
    <dgm:cxn modelId="{E6194AB2-8129-46F5-9560-F72FF2418B87}" type="presParOf" srcId="{6EDB42FD-D232-475B-A2C8-9E2C135B12EE}" destId="{10070114-F1CA-414C-A1C5-61F52F24FA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C3E191-2933-4A93-AEA4-CCBFADAAB99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5FD3ACD6-62B7-4A90-AEB3-267A2C7A4919}">
      <dgm:prSet phldrT="[Text]" custT="1"/>
      <dgm:spPr>
        <a:solidFill>
          <a:srgbClr val="0C4DA1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 smtClean="0">
              <a:solidFill>
                <a:schemeClr val="bg1"/>
              </a:solidFill>
            </a:rPr>
            <a:t>8) Funding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696C65AB-D28B-4A8C-98C5-794A3A38CEA8}" type="parTrans" cxnId="{B3B9FD6A-37BA-4838-8271-B13D4ACBD5C7}">
      <dgm:prSet/>
      <dgm:spPr/>
      <dgm:t>
        <a:bodyPr/>
        <a:lstStyle/>
        <a:p>
          <a:endParaRPr lang="it-IT"/>
        </a:p>
      </dgm:t>
    </dgm:pt>
    <dgm:pt modelId="{249079F0-D3A0-415D-AAEF-55DF884F2820}" type="sibTrans" cxnId="{B3B9FD6A-37BA-4838-8271-B13D4ACBD5C7}">
      <dgm:prSet/>
      <dgm:spPr/>
      <dgm:t>
        <a:bodyPr/>
        <a:lstStyle/>
        <a:p>
          <a:endParaRPr lang="it-IT"/>
        </a:p>
      </dgm:t>
    </dgm:pt>
    <dgm:pt modelId="{F9796BBC-5727-4276-A437-06F559B27B5C}" type="pres">
      <dgm:prSet presAssocID="{61C3E191-2933-4A93-AEA4-CCBFADAAB9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DD7BA3-7349-42E8-B281-9AF612B9F80F}" type="pres">
      <dgm:prSet presAssocID="{5FD3ACD6-62B7-4A90-AEB3-267A2C7A4919}" presName="parentText" presStyleLbl="node1" presStyleIdx="0" presStyleCnt="1" custScaleY="42028" custLinFactNeighborX="-638" custLinFactNeighborY="-857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B9FD6A-37BA-4838-8271-B13D4ACBD5C7}" srcId="{61C3E191-2933-4A93-AEA4-CCBFADAAB99F}" destId="{5FD3ACD6-62B7-4A90-AEB3-267A2C7A4919}" srcOrd="0" destOrd="0" parTransId="{696C65AB-D28B-4A8C-98C5-794A3A38CEA8}" sibTransId="{249079F0-D3A0-415D-AAEF-55DF884F2820}"/>
    <dgm:cxn modelId="{366EE28B-1F4C-4182-A140-EACFAEB8F533}" type="presOf" srcId="{5FD3ACD6-62B7-4A90-AEB3-267A2C7A4919}" destId="{01DD7BA3-7349-42E8-B281-9AF612B9F80F}" srcOrd="0" destOrd="0" presId="urn:microsoft.com/office/officeart/2005/8/layout/vList2"/>
    <dgm:cxn modelId="{4CB85DE1-8B75-4122-87C3-E94A8A4F58DF}" type="presOf" srcId="{61C3E191-2933-4A93-AEA4-CCBFADAAB99F}" destId="{F9796BBC-5727-4276-A437-06F559B27B5C}" srcOrd="0" destOrd="0" presId="urn:microsoft.com/office/officeart/2005/8/layout/vList2"/>
    <dgm:cxn modelId="{13C05793-4894-4A6F-976D-4112FA8D14DB}" type="presParOf" srcId="{F9796BBC-5727-4276-A437-06F559B27B5C}" destId="{01DD7BA3-7349-42E8-B281-9AF612B9F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0320-9C95-495D-8430-479B3F173690}">
      <dsp:nvSpPr>
        <dsp:cNvPr id="0" name=""/>
        <dsp:cNvSpPr/>
      </dsp:nvSpPr>
      <dsp:spPr>
        <a:xfrm>
          <a:off x="0" y="63758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25408F"/>
              </a:solidFill>
            </a:rPr>
            <a:t>“Jungle” of legal &amp; financial rules and procedures 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96725"/>
        <a:ext cx="6713162" cy="609393"/>
      </dsp:txXfrm>
    </dsp:sp>
    <dsp:sp modelId="{12D6A0D7-603D-4EF7-B6F3-4A72ADA8C9AB}">
      <dsp:nvSpPr>
        <dsp:cNvPr id="0" name=""/>
        <dsp:cNvSpPr/>
      </dsp:nvSpPr>
      <dsp:spPr>
        <a:xfrm>
          <a:off x="0" y="788045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25408F"/>
              </a:solidFill>
            </a:rPr>
            <a:t>A huge volume of documents to browse (Work Programme, guide for applicants, evaluation procedures, financial guidelines…)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821012"/>
        <a:ext cx="6713162" cy="609393"/>
      </dsp:txXfrm>
    </dsp:sp>
    <dsp:sp modelId="{A3F76AB5-E2EB-4240-A1D8-14664D732841}">
      <dsp:nvSpPr>
        <dsp:cNvPr id="0" name=""/>
        <dsp:cNvSpPr/>
      </dsp:nvSpPr>
      <dsp:spPr>
        <a:xfrm>
          <a:off x="0" y="1512333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25408F"/>
              </a:solidFill>
            </a:rPr>
            <a:t>Partner search is not easy and visibility of Pacific researchers to European researchers is also very little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1545300"/>
        <a:ext cx="6713162" cy="609393"/>
      </dsp:txXfrm>
    </dsp:sp>
    <dsp:sp modelId="{1C474D51-D9DB-4C80-847B-D109EE8A36F4}">
      <dsp:nvSpPr>
        <dsp:cNvPr id="0" name=""/>
        <dsp:cNvSpPr/>
      </dsp:nvSpPr>
      <dsp:spPr>
        <a:xfrm>
          <a:off x="0" y="2236621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25408F"/>
              </a:solidFill>
            </a:rPr>
            <a:t>Matching with research topics </a:t>
          </a:r>
          <a:endParaRPr lang="it-IT" sz="1700" kern="1200" dirty="0">
            <a:solidFill>
              <a:srgbClr val="25408F"/>
            </a:solidFill>
          </a:endParaRPr>
        </a:p>
      </dsp:txBody>
      <dsp:txXfrm>
        <a:off x="32967" y="2269588"/>
        <a:ext cx="6713162" cy="609393"/>
      </dsp:txXfrm>
    </dsp:sp>
    <dsp:sp modelId="{D11E0E6C-C037-4446-9F02-6912E3C81BF7}">
      <dsp:nvSpPr>
        <dsp:cNvPr id="0" name=""/>
        <dsp:cNvSpPr/>
      </dsp:nvSpPr>
      <dsp:spPr>
        <a:xfrm>
          <a:off x="0" y="2960908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>
              <a:solidFill>
                <a:srgbClr val="25408F"/>
              </a:solidFill>
            </a:rPr>
            <a:t>Low Success rate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2993875"/>
        <a:ext cx="6713162" cy="609393"/>
      </dsp:txXfrm>
    </dsp:sp>
    <dsp:sp modelId="{E4B23732-5824-4CDF-8927-5BC18B0A27D5}">
      <dsp:nvSpPr>
        <dsp:cNvPr id="0" name=""/>
        <dsp:cNvSpPr/>
      </dsp:nvSpPr>
      <dsp:spPr>
        <a:xfrm>
          <a:off x="0" y="3685196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25408F"/>
              </a:solidFill>
            </a:rPr>
            <a:t>High costs related to proposals preparation 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3718163"/>
        <a:ext cx="6713162" cy="609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72004"/>
          <a:ext cx="7391400" cy="482546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0" u="sng" kern="1200" dirty="0" smtClean="0">
              <a:solidFill>
                <a:schemeClr val="bg1"/>
              </a:solidFill>
            </a:rPr>
            <a:t>9) Opportunities of trainings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23556" y="95560"/>
        <a:ext cx="7344288" cy="435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91400" cy="70788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sng" kern="1200" dirty="0" smtClean="0">
              <a:solidFill>
                <a:schemeClr val="bg1"/>
              </a:solidFill>
            </a:rPr>
            <a:t>10) Knowledge sharing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34556" y="34556"/>
        <a:ext cx="7322288" cy="638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91400" cy="707885"/>
        </a:xfrm>
        <a:prstGeom prst="roundRect">
          <a:avLst/>
        </a:prstGeom>
        <a:solidFill>
          <a:srgbClr val="6DD8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sng" kern="1200" dirty="0" smtClean="0">
              <a:solidFill>
                <a:schemeClr val="bg1"/>
              </a:solidFill>
            </a:rPr>
            <a:t>1) </a:t>
          </a:r>
          <a:r>
            <a:rPr lang="en-US" sz="2000" b="1" i="0" u="sng" kern="1200" dirty="0" smtClean="0">
              <a:solidFill>
                <a:schemeClr val="bg1"/>
              </a:solidFill>
            </a:rPr>
            <a:t>Research excellence – build a critical mass – avoid duplication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34556" y="34556"/>
        <a:ext cx="7322288" cy="638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0114-F1CA-414C-A1C5-61F52F24FA97}">
      <dsp:nvSpPr>
        <dsp:cNvPr id="0" name=""/>
        <dsp:cNvSpPr/>
      </dsp:nvSpPr>
      <dsp:spPr>
        <a:xfrm>
          <a:off x="0" y="90232"/>
          <a:ext cx="7391400" cy="527421"/>
        </a:xfrm>
        <a:prstGeom prst="roundRect">
          <a:avLst/>
        </a:prstGeom>
        <a:solidFill>
          <a:srgbClr val="00ADE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 kern="1200" dirty="0" smtClean="0">
              <a:solidFill>
                <a:schemeClr val="bg1"/>
              </a:solidFill>
            </a:rPr>
            <a:t>2</a:t>
          </a:r>
          <a:r>
            <a:rPr lang="en-US" sz="1800" b="1" i="0" u="sng" kern="1200" dirty="0" smtClean="0">
              <a:solidFill>
                <a:schemeClr val="bg1"/>
              </a:solidFill>
            </a:rPr>
            <a:t>) Pooling of expertize – exploit complementarities</a:t>
          </a:r>
          <a:endParaRPr lang="it-IT" sz="1800" b="1" i="0" u="sng" kern="1200" dirty="0">
            <a:solidFill>
              <a:schemeClr val="bg1"/>
            </a:solidFill>
          </a:endParaRPr>
        </a:p>
      </dsp:txBody>
      <dsp:txXfrm>
        <a:off x="25747" y="115979"/>
        <a:ext cx="7339906" cy="475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7BA3-7349-42E8-B281-9AF612B9F80F}">
      <dsp:nvSpPr>
        <dsp:cNvPr id="0" name=""/>
        <dsp:cNvSpPr/>
      </dsp:nvSpPr>
      <dsp:spPr>
        <a:xfrm>
          <a:off x="0" y="0"/>
          <a:ext cx="7467600" cy="511396"/>
        </a:xfrm>
        <a:prstGeom prst="roundRect">
          <a:avLst/>
        </a:prstGeom>
        <a:solidFill>
          <a:srgbClr val="0C4DA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 kern="1200" dirty="0" smtClean="0">
              <a:solidFill>
                <a:schemeClr val="bg1"/>
              </a:solidFill>
            </a:rPr>
            <a:t>3) </a:t>
          </a:r>
          <a:r>
            <a:rPr lang="en-US" sz="1800" b="1" i="0" u="sng" kern="1200" dirty="0" smtClean="0">
              <a:solidFill>
                <a:schemeClr val="bg1"/>
              </a:solidFill>
            </a:rPr>
            <a:t>Fruitful collaborations during and beyond the project</a:t>
          </a:r>
        </a:p>
      </dsp:txBody>
      <dsp:txXfrm>
        <a:off x="24964" y="24964"/>
        <a:ext cx="7417672" cy="461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09872" cy="707885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 kern="1200" dirty="0" smtClean="0">
              <a:solidFill>
                <a:schemeClr val="bg1"/>
              </a:solidFill>
            </a:rPr>
            <a:t>4) </a:t>
          </a:r>
          <a:r>
            <a:rPr lang="en-US" sz="1800" b="1" i="0" u="sng" kern="1200" dirty="0" smtClean="0">
              <a:solidFill>
                <a:schemeClr val="bg1"/>
              </a:solidFill>
            </a:rPr>
            <a:t>Sharing of costs-sharing of benefits =</a:t>
          </a:r>
          <a:endParaRPr lang="it-IT" sz="1800" b="1" i="0" u="sng" kern="1200" dirty="0">
            <a:solidFill>
              <a:schemeClr val="bg1"/>
            </a:solidFill>
          </a:endParaRPr>
        </a:p>
      </dsp:txBody>
      <dsp:txXfrm>
        <a:off x="34556" y="34556"/>
        <a:ext cx="7240760" cy="638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91400" cy="70788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 kern="1200" dirty="0" smtClean="0">
              <a:solidFill>
                <a:schemeClr val="bg1"/>
              </a:solidFill>
            </a:rPr>
            <a:t>5</a:t>
          </a:r>
          <a:r>
            <a:rPr lang="en-US" sz="1800" b="1" i="0" u="sng" kern="1200" dirty="0" smtClean="0">
              <a:solidFill>
                <a:schemeClr val="bg1"/>
              </a:solidFill>
            </a:rPr>
            <a:t>) Gain international visibility- international marketing</a:t>
          </a:r>
          <a:endParaRPr lang="it-IT" sz="1800" b="1" i="0" u="sng" kern="1200" dirty="0">
            <a:solidFill>
              <a:schemeClr val="bg1"/>
            </a:solidFill>
          </a:endParaRPr>
        </a:p>
      </dsp:txBody>
      <dsp:txXfrm>
        <a:off x="34556" y="34556"/>
        <a:ext cx="7322288" cy="638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112669"/>
          <a:ext cx="7319392" cy="482546"/>
        </a:xfrm>
        <a:prstGeom prst="roundRect">
          <a:avLst/>
        </a:prstGeom>
        <a:solidFill>
          <a:srgbClr val="6DD8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sng" kern="1200" dirty="0" smtClean="0">
              <a:solidFill>
                <a:schemeClr val="bg1"/>
              </a:solidFill>
            </a:rPr>
            <a:t>6) </a:t>
          </a:r>
          <a:r>
            <a:rPr lang="en-US" sz="2000" b="1" i="0" u="sng" kern="1200" dirty="0" smtClean="0">
              <a:solidFill>
                <a:schemeClr val="bg1"/>
              </a:solidFill>
            </a:rPr>
            <a:t>Widening of the range of services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23556" y="136225"/>
        <a:ext cx="7272280" cy="435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0114-F1CA-414C-A1C5-61F52F24FA97}">
      <dsp:nvSpPr>
        <dsp:cNvPr id="0" name=""/>
        <dsp:cNvSpPr/>
      </dsp:nvSpPr>
      <dsp:spPr>
        <a:xfrm>
          <a:off x="73950" y="179149"/>
          <a:ext cx="7243498" cy="377503"/>
        </a:xfrm>
        <a:prstGeom prst="roundRect">
          <a:avLst/>
        </a:prstGeom>
        <a:solidFill>
          <a:srgbClr val="00ADE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sng" kern="1200" dirty="0" smtClean="0">
              <a:solidFill>
                <a:schemeClr val="bg1"/>
              </a:solidFill>
            </a:rPr>
            <a:t>7</a:t>
          </a:r>
          <a:r>
            <a:rPr lang="en-US" sz="2000" b="1" i="0" u="sng" kern="1200" dirty="0" smtClean="0">
              <a:solidFill>
                <a:schemeClr val="bg1"/>
              </a:solidFill>
            </a:rPr>
            <a:t>) Access to research infrastructures 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92378" y="197577"/>
        <a:ext cx="7206642" cy="340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7BA3-7349-42E8-B281-9AF612B9F80F}">
      <dsp:nvSpPr>
        <dsp:cNvPr id="0" name=""/>
        <dsp:cNvSpPr/>
      </dsp:nvSpPr>
      <dsp:spPr>
        <a:xfrm>
          <a:off x="0" y="1"/>
          <a:ext cx="7467600" cy="511396"/>
        </a:xfrm>
        <a:prstGeom prst="roundRect">
          <a:avLst/>
        </a:prstGeom>
        <a:solidFill>
          <a:srgbClr val="0C4DA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sng" kern="1200" dirty="0" smtClean="0">
              <a:solidFill>
                <a:schemeClr val="bg1"/>
              </a:solidFill>
            </a:rPr>
            <a:t>8) Funding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24964" y="24965"/>
        <a:ext cx="7417672" cy="46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43193-060A-4C9F-8F6E-D7268F876965}" type="datetimeFigureOut">
              <a:rPr lang="it-IT"/>
              <a:pPr>
                <a:defRPr/>
              </a:pPr>
              <a:t>12/03/2013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09C3CB-D48D-4EFD-97AE-9C41E2BD86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18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3821C-123C-4AFA-A00E-73D35DBD7E00}" type="datetimeFigureOut">
              <a:rPr lang="it-IT"/>
              <a:pPr>
                <a:defRPr/>
              </a:pPr>
              <a:t>12/03/2013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DF9AEA-9404-4C70-B45E-2B88E1210B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38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6A552-4189-4314-AEF9-D09F6C91ADB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CH" smtClean="0"/>
              <a:t>Support: Refer to last presentation of the training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817"/>
            <a:fld id="{D821AA29-F85C-43B5-85DC-7C64CF9AAA0E}" type="slidenum">
              <a:rPr lang="de-DE" smtClean="0"/>
              <a:pPr defTabSz="913817"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D67A8-3E41-463B-BD4E-17E50E06CD6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0E816-B386-4E36-BC43-118A4DF0064E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3810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38100" cap="rnd" cmpd="sng" algn="ctr">
            <a:solidFill>
              <a:srgbClr val="213B8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3"/>
          <p:cNvSpPr/>
          <p:nvPr/>
        </p:nvSpPr>
        <p:spPr bwMode="auto">
          <a:xfrm>
            <a:off x="609600" y="0"/>
            <a:ext cx="182563" cy="6858000"/>
          </a:xfrm>
          <a:prstGeom prst="rect">
            <a:avLst/>
          </a:prstGeom>
          <a:solidFill>
            <a:srgbClr val="6DD8FF">
              <a:alpha val="7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0" y="0"/>
            <a:ext cx="230188" cy="6858000"/>
          </a:xfrm>
          <a:prstGeom prst="rect">
            <a:avLst/>
          </a:prstGeom>
          <a:solidFill>
            <a:srgbClr val="6ECEFF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213B8B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54BC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ttore 1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213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9906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e 20"/>
          <p:cNvSpPr/>
          <p:nvPr/>
        </p:nvSpPr>
        <p:spPr bwMode="auto">
          <a:xfrm>
            <a:off x="609600" y="457200"/>
            <a:ext cx="1295400" cy="1295400"/>
          </a:xfrm>
          <a:prstGeom prst="ellipse">
            <a:avLst/>
          </a:prstGeom>
          <a:solidFill>
            <a:srgbClr val="213B8B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22"/>
          <p:cNvSpPr/>
          <p:nvPr/>
        </p:nvSpPr>
        <p:spPr bwMode="auto">
          <a:xfrm>
            <a:off x="1309688" y="1895475"/>
            <a:ext cx="641350" cy="641350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e 23"/>
          <p:cNvSpPr/>
          <p:nvPr/>
        </p:nvSpPr>
        <p:spPr bwMode="auto">
          <a:xfrm>
            <a:off x="1090613" y="2528888"/>
            <a:ext cx="138112" cy="136525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e 25"/>
          <p:cNvSpPr/>
          <p:nvPr/>
        </p:nvSpPr>
        <p:spPr bwMode="auto">
          <a:xfrm>
            <a:off x="1663700" y="2816225"/>
            <a:ext cx="274638" cy="274638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e 24"/>
          <p:cNvSpPr/>
          <p:nvPr/>
        </p:nvSpPr>
        <p:spPr>
          <a:xfrm>
            <a:off x="762000" y="1905000"/>
            <a:ext cx="365125" cy="365125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rgbClr val="213B8B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1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E34E-C669-4BB7-BD09-23918BDA9684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22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9C1F-DA6C-4C13-9838-157AB6EC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50E8-2970-4EA9-A5C2-567FD765826B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C4C5-41FC-4F60-A50A-5E04B70FF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1B98-6746-46EF-A6C6-CAEF8D14B7DD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0FBA-433E-483D-A499-C04F3D9E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DFE3-7CA6-46A7-A1D9-50C15F8D989E}" type="datetimeFigureOut">
              <a:rPr lang="it-IT"/>
              <a:pPr>
                <a:defRPr/>
              </a:pPr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EA02-9742-4BAC-99F5-AB5451EA1D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3810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tango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38100" cap="rnd" cmpd="sng" algn="ctr">
            <a:solidFill>
              <a:srgbClr val="213B8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ttangolo 13"/>
          <p:cNvSpPr/>
          <p:nvPr/>
        </p:nvSpPr>
        <p:spPr bwMode="auto">
          <a:xfrm>
            <a:off x="609600" y="0"/>
            <a:ext cx="182563" cy="6858000"/>
          </a:xfrm>
          <a:prstGeom prst="rect">
            <a:avLst/>
          </a:prstGeom>
          <a:solidFill>
            <a:srgbClr val="6DD8FF">
              <a:alpha val="7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0" y="0"/>
            <a:ext cx="230188" cy="6858000"/>
          </a:xfrm>
          <a:prstGeom prst="rect">
            <a:avLst/>
          </a:prstGeom>
          <a:solidFill>
            <a:srgbClr val="6ECEFF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213B8B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54BC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4" name="Connettore 1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213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9906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e 20"/>
          <p:cNvSpPr/>
          <p:nvPr/>
        </p:nvSpPr>
        <p:spPr bwMode="auto">
          <a:xfrm>
            <a:off x="609600" y="457200"/>
            <a:ext cx="1295400" cy="1295400"/>
          </a:xfrm>
          <a:prstGeom prst="ellipse">
            <a:avLst/>
          </a:prstGeom>
          <a:solidFill>
            <a:srgbClr val="213B8B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e 22"/>
          <p:cNvSpPr/>
          <p:nvPr/>
        </p:nvSpPr>
        <p:spPr bwMode="auto">
          <a:xfrm>
            <a:off x="1309688" y="1895475"/>
            <a:ext cx="641350" cy="641350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e 23"/>
          <p:cNvSpPr/>
          <p:nvPr/>
        </p:nvSpPr>
        <p:spPr bwMode="auto">
          <a:xfrm>
            <a:off x="1090613" y="2528888"/>
            <a:ext cx="138112" cy="136525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e 25"/>
          <p:cNvSpPr/>
          <p:nvPr/>
        </p:nvSpPr>
        <p:spPr bwMode="auto">
          <a:xfrm>
            <a:off x="1663700" y="2816225"/>
            <a:ext cx="274638" cy="274638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e 24"/>
          <p:cNvSpPr/>
          <p:nvPr/>
        </p:nvSpPr>
        <p:spPr>
          <a:xfrm>
            <a:off x="762000" y="1905000"/>
            <a:ext cx="365125" cy="365125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rgbClr val="213B8B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1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31E1-53C8-4FA0-AE7A-6F28501B4FB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7064-228D-4C05-8034-712BF128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8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/>
          <p:cNvSpPr/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rgbClr val="54BCE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nettore 1 23"/>
          <p:cNvSpPr>
            <a:spLocks noChangeShapeType="1"/>
          </p:cNvSpPr>
          <p:nvPr userDrawn="1"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4" name="Rettangolo 25"/>
          <p:cNvSpPr/>
          <p:nvPr userDrawn="1"/>
        </p:nvSpPr>
        <p:spPr bwMode="auto">
          <a:xfrm>
            <a:off x="8839200" y="0"/>
            <a:ext cx="762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tangolo 26"/>
          <p:cNvSpPr/>
          <p:nvPr userDrawn="1"/>
        </p:nvSpPr>
        <p:spPr bwMode="auto">
          <a:xfrm>
            <a:off x="87630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nettore 1 27"/>
          <p:cNvSpPr>
            <a:spLocks noChangeShapeType="1"/>
          </p:cNvSpPr>
          <p:nvPr userDrawn="1"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7" name="Rettangolo 7"/>
          <p:cNvSpPr/>
          <p:nvPr userDrawn="1"/>
        </p:nvSpPr>
        <p:spPr>
          <a:xfrm>
            <a:off x="8077200" y="56388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CasellaDiTesto 28"/>
          <p:cNvSpPr txBox="1"/>
          <p:nvPr userDrawn="1"/>
        </p:nvSpPr>
        <p:spPr>
          <a:xfrm>
            <a:off x="8532813" y="-128588"/>
            <a:ext cx="360362" cy="7086601"/>
          </a:xfrm>
          <a:prstGeom prst="rect">
            <a:avLst/>
          </a:prstGeom>
          <a:noFill/>
          <a:ln>
            <a:solidFill>
              <a:srgbClr val="213B8B"/>
            </a:solidFill>
          </a:ln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>
                <a:solidFill>
                  <a:srgbClr val="70D6FD"/>
                </a:solidFill>
                <a:latin typeface="Calibri"/>
              </a:rPr>
              <a:t>      </a:t>
            </a:r>
            <a:r>
              <a:rPr lang="it-IT" sz="2000" b="1">
                <a:solidFill>
                  <a:srgbClr val="00ADEF"/>
                </a:solidFill>
                <a:latin typeface="Calibri"/>
              </a:rPr>
              <a:t>PACE-Net</a:t>
            </a:r>
            <a:r>
              <a:rPr lang="it-IT" sz="1600" b="1">
                <a:solidFill>
                  <a:srgbClr val="00ADEF"/>
                </a:solidFill>
                <a:latin typeface="Calibri"/>
              </a:rPr>
              <a:t>      </a:t>
            </a:r>
            <a:r>
              <a:rPr lang="it-IT" sz="1400">
                <a:solidFill>
                  <a:srgbClr val="0C4DA1"/>
                </a:solidFill>
                <a:latin typeface="Calibri"/>
              </a:rPr>
              <a:t>Pacific  Europe NETWORK for S&amp;T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>
                <a:solidFill>
                  <a:srgbClr val="70D6FD"/>
                </a:solidFill>
                <a:latin typeface="Calibri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9" name="Ovale 8"/>
          <p:cNvSpPr/>
          <p:nvPr userDrawn="1"/>
        </p:nvSpPr>
        <p:spPr bwMode="auto">
          <a:xfrm>
            <a:off x="8458200" y="5821363"/>
            <a:ext cx="274638" cy="274637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8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tango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ttango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ttango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B0B4-E760-4E14-A684-B3BDD05513F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D7F3-5E77-467E-A59E-B5B41B11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C8C8-804F-4DA7-B148-687C7FD7319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28DF-6AB9-4C3D-9F4E-41A46749F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C097-5FEB-438B-8F9C-B79E49D1068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4AC1-E90E-4E0E-8EE1-C614DE05B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3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E1C67F-48E5-457A-8468-BE96E1BFF64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4A5589-44CF-4981-A2CA-184AA161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4C00-909E-4A22-9C8A-03776234A09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4938-3E91-4445-ADFA-D2AAF2D67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/>
          <p:cNvSpPr/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rgbClr val="54BCE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nettore 1 23"/>
          <p:cNvSpPr>
            <a:spLocks noChangeShapeType="1"/>
          </p:cNvSpPr>
          <p:nvPr userDrawn="1"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ttangolo 25"/>
          <p:cNvSpPr/>
          <p:nvPr userDrawn="1"/>
        </p:nvSpPr>
        <p:spPr bwMode="auto">
          <a:xfrm>
            <a:off x="8839200" y="0"/>
            <a:ext cx="762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26"/>
          <p:cNvSpPr/>
          <p:nvPr userDrawn="1"/>
        </p:nvSpPr>
        <p:spPr bwMode="auto">
          <a:xfrm>
            <a:off x="87630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ttore 1 27"/>
          <p:cNvSpPr>
            <a:spLocks noChangeShapeType="1"/>
          </p:cNvSpPr>
          <p:nvPr userDrawn="1"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7"/>
          <p:cNvSpPr/>
          <p:nvPr userDrawn="1"/>
        </p:nvSpPr>
        <p:spPr>
          <a:xfrm>
            <a:off x="8077200" y="56388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CasellaDiTesto 28"/>
          <p:cNvSpPr txBox="1"/>
          <p:nvPr userDrawn="1"/>
        </p:nvSpPr>
        <p:spPr>
          <a:xfrm>
            <a:off x="8532813" y="-128588"/>
            <a:ext cx="360362" cy="7086601"/>
          </a:xfrm>
          <a:prstGeom prst="rect">
            <a:avLst/>
          </a:prstGeom>
          <a:noFill/>
          <a:ln>
            <a:solidFill>
              <a:srgbClr val="213B8B"/>
            </a:solidFill>
          </a:ln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</a:rPr>
              <a:t>      </a:t>
            </a:r>
            <a:r>
              <a:rPr lang="it-IT" sz="2000" b="1" dirty="0">
                <a:solidFill>
                  <a:srgbClr val="00ADEF"/>
                </a:solidFill>
                <a:latin typeface="+mn-lt"/>
              </a:rPr>
              <a:t>PACE-Net</a:t>
            </a:r>
            <a:r>
              <a:rPr lang="it-IT" sz="1600" b="1" dirty="0">
                <a:solidFill>
                  <a:srgbClr val="00ADEF"/>
                </a:solidFill>
                <a:latin typeface="+mn-lt"/>
              </a:rPr>
              <a:t>      </a:t>
            </a:r>
            <a:r>
              <a:rPr lang="it-IT" sz="1400" dirty="0" err="1">
                <a:solidFill>
                  <a:srgbClr val="0C4DA1"/>
                </a:solidFill>
                <a:latin typeface="+mn-lt"/>
              </a:rPr>
              <a:t>Pacific</a:t>
            </a:r>
            <a:r>
              <a:rPr lang="it-IT" sz="1400" dirty="0">
                <a:solidFill>
                  <a:srgbClr val="0C4DA1"/>
                </a:solidFill>
                <a:latin typeface="+mn-lt"/>
              </a:rPr>
              <a:t>  </a:t>
            </a:r>
            <a:r>
              <a:rPr lang="it-IT" sz="1400" dirty="0" err="1">
                <a:solidFill>
                  <a:srgbClr val="0C4DA1"/>
                </a:solidFill>
                <a:latin typeface="+mn-lt"/>
              </a:rPr>
              <a:t>Europe</a:t>
            </a:r>
            <a:r>
              <a:rPr lang="it-IT" sz="1400" dirty="0">
                <a:solidFill>
                  <a:srgbClr val="0C4DA1"/>
                </a:solidFill>
                <a:latin typeface="+mn-lt"/>
              </a:rPr>
              <a:t> NETWORK </a:t>
            </a:r>
            <a:r>
              <a:rPr lang="it-IT" sz="1400" dirty="0" err="1">
                <a:solidFill>
                  <a:srgbClr val="0C4DA1"/>
                </a:solidFill>
                <a:latin typeface="+mn-lt"/>
              </a:rPr>
              <a:t>for</a:t>
            </a:r>
            <a:r>
              <a:rPr lang="it-IT" sz="1400" dirty="0">
                <a:solidFill>
                  <a:srgbClr val="0C4DA1"/>
                </a:solidFill>
                <a:latin typeface="+mn-lt"/>
              </a:rPr>
              <a:t> S&amp;T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</p:txBody>
      </p:sp>
      <p:sp>
        <p:nvSpPr>
          <p:cNvPr id="9" name="Ovale 8"/>
          <p:cNvSpPr/>
          <p:nvPr userDrawn="1"/>
        </p:nvSpPr>
        <p:spPr bwMode="auto">
          <a:xfrm>
            <a:off x="8458200" y="5821363"/>
            <a:ext cx="274638" cy="274637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9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2F0ACB-F82E-400B-BFDE-649785A074B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C9490E-2C17-4313-A0F9-18856048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6" name="Oval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8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C174CD-B264-453F-A4A2-28D4B4A06C6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50040-2CF5-4775-9CF1-C499AEE5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2A5F-55B9-447C-AC58-CFB9320E7A3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3E60-E9D4-48F3-810B-E424639F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4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E006-A926-4939-9D1E-16955E24C40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6FFA-6D03-410E-BF6C-C2B27883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28CB-3170-4E95-9859-F4B05B512043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C654-655C-4862-BE58-3F49E4C2A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B6E0-7A57-4EE7-810A-16A11C9D3D09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C9AB-34B7-45FE-BB54-A15AAB7A7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94F-0E55-4CBB-B2D2-D6B3C993E8D3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8F17-EB31-405B-B996-2AD6BF5E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BA78FD-EDE5-49E4-AF36-FE07B3DC4F5A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764871-42B7-4BD2-80EE-C65F93E6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215F-2125-45B6-BEF4-4378DEC7814E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EEA2-694D-44FE-AD93-8BED08696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C26A71-C843-4C89-9697-A3BF6181CF8B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35197C-B636-4901-BEBE-47021A2EB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4A7A08-F0A6-4F0B-92F6-73F4F81534D3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EB0EBB-5FB3-4D5C-8F51-57F22CA6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ADA31BF-24DA-4D18-B64F-B26C5DFAC527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807340F-8F75-4655-8D5D-631A63EB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7" r:id="rId4"/>
    <p:sldLayoutId id="2147483718" r:id="rId5"/>
    <p:sldLayoutId id="2147483725" r:id="rId6"/>
    <p:sldLayoutId id="2147483719" r:id="rId7"/>
    <p:sldLayoutId id="2147483726" r:id="rId8"/>
    <p:sldLayoutId id="2147483727" r:id="rId9"/>
    <p:sldLayoutId id="2147483720" r:id="rId10"/>
    <p:sldLayoutId id="2147483721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0007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AAC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AFC0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75C92FA-5689-4B7D-B03E-FF040E6C535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3/12/2013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9AD05F-4F1D-4108-AEEE-028F533A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0007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AAC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AFC0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acenet.eu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docid=x3XqvU7xdA4WNM&amp;tbnid=EKbRYVbPpb4ztM:&amp;ved=0CAUQjRw&amp;url=http://www.attivitaeuropee.cnr.it/verso-horizon-2020&amp;ei=V5k4UbPeGMTFswbjnIHgBg&amp;bvm=bv.43287494,d.bGE&amp;psig=AFQjCNGDjXcBxQFxA-BPcYDq6DSnDevWdg&amp;ust=1362750116343406" TargetMode="External"/><Relationship Id="rId3" Type="http://schemas.openxmlformats.org/officeDocument/2006/relationships/hyperlink" Target="http://www.google.it/url?sa=i&amp;rct=j&amp;q=&amp;esrc=s&amp;frm=1&amp;source=images&amp;cd=&amp;cad=rja&amp;docid=bqnzMHATL63DJM&amp;tbnid=rY0rDHLVlj9jaM:&amp;ved=0CAUQjRw&amp;url=http://www.stcstc.com/it/chi-siamo/la-qualita/&amp;ei=gpg4UaDRGYfJtAb7gIFA&amp;bvm=bv.43287494,d.bGE&amp;psig=AFQjCNGPonsjIBUT9i9Y5wNsV03CgsRxEg&amp;ust=136274994213989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it/url?sa=i&amp;rct=j&amp;q=&amp;esrc=s&amp;frm=1&amp;source=images&amp;cd=&amp;cad=rja&amp;docid=pG_JcndUcWtqIM&amp;tbnid=BDvx_W23FoyP_M:&amp;ved=0CAUQjRw&amp;url=http://www.dipsa.unifi.it/CMpro-v-p-503.html&amp;ei=_pg4UafAJcTJtQbP6IHwCQ&amp;bvm=bv.43287494,d.Yms&amp;psig=AFQjCNHLz4iC0rdHXzZgL8s7TNnyYYxmfQ&amp;ust=1362750070441127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it/url?sa=i&amp;rct=j&amp;q=&amp;esrc=s&amp;frm=1&amp;source=images&amp;cd=&amp;cad=rja&amp;docid=bsxDlHVETmkXdM&amp;tbnid=laN9qzv-fQSv8M:&amp;ved=0CAUQjRw&amp;url=http://www.etftrends.com/2010/06/euro-etfs-jim-rogers-time-buy/&amp;ei=qKs4Uf2WA4j1sgbP7ICACA&amp;bvm=bv.43287494,d.bGE&amp;psig=AFQjCNEhmYinjZnEKR94s8ryBFQdL3eexA&amp;ust=136275482125502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 descr="Logo-de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593" y="345913"/>
            <a:ext cx="2252557" cy="88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17"/>
          <p:cNvSpPr txBox="1">
            <a:spLocks noChangeArrowheads="1"/>
          </p:cNvSpPr>
          <p:nvPr/>
        </p:nvSpPr>
        <p:spPr bwMode="auto">
          <a:xfrm>
            <a:off x="2293593" y="1332571"/>
            <a:ext cx="529208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C4DA1"/>
                </a:solidFill>
                <a:latin typeface="Calibri" pitchFamily="34" charset="0"/>
              </a:rPr>
              <a:t>Pacific Europe NETWORK for Science and Technology</a:t>
            </a:r>
            <a:endParaRPr lang="en-GB" sz="1600" dirty="0">
              <a:solidFill>
                <a:srgbClr val="0C4DA1"/>
              </a:solidFill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2702132" y="1988840"/>
            <a:ext cx="4995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rgbClr val="25408F"/>
                </a:solidFill>
                <a:cs typeface="Arial" charset="0"/>
              </a:rPr>
              <a:t>Suva</a:t>
            </a:r>
            <a:r>
              <a:rPr lang="en-GB" sz="2400" b="1" dirty="0">
                <a:solidFill>
                  <a:srgbClr val="25408F"/>
                </a:solidFill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25408F"/>
                </a:solidFill>
                <a:cs typeface="Arial" charset="0"/>
              </a:rPr>
              <a:t>13</a:t>
            </a:r>
            <a:r>
              <a:rPr lang="en-GB" sz="2400" b="1" baseline="30000" dirty="0" smtClean="0">
                <a:solidFill>
                  <a:srgbClr val="25408F"/>
                </a:solidFill>
                <a:cs typeface="Arial" charset="0"/>
              </a:rPr>
              <a:t>th</a:t>
            </a:r>
            <a:r>
              <a:rPr lang="en-GB" sz="2400" b="1" dirty="0" smtClean="0">
                <a:solidFill>
                  <a:srgbClr val="25408F"/>
                </a:solidFill>
                <a:cs typeface="Arial" charset="0"/>
              </a:rPr>
              <a:t>  March 2013 </a:t>
            </a:r>
            <a:endParaRPr lang="de-DE" sz="2400" b="1" dirty="0">
              <a:solidFill>
                <a:srgbClr val="25408F"/>
              </a:solidFill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05472" y="4941168"/>
            <a:ext cx="648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3419872" y="4760204"/>
            <a:ext cx="5688632" cy="1477108"/>
          </a:xfrm>
          <a:prstGeom prst="rect">
            <a:avLst/>
          </a:prstGeom>
          <a:solidFill>
            <a:srgbClr val="0C4DA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Caterina Buonocore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National Contact Point for Health and JRC</a:t>
            </a:r>
            <a:endParaRPr lang="en-GB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APRE – Agency for the Promotion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 smtClean="0">
                <a:solidFill>
                  <a:schemeClr val="bg1"/>
                </a:solidFill>
              </a:rPr>
              <a:t>European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>
                <a:solidFill>
                  <a:schemeClr val="bg1"/>
                </a:solidFill>
              </a:rPr>
              <a:t>Research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2327391" y="1745715"/>
            <a:ext cx="22860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419871" y="3429000"/>
            <a:ext cx="568863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Good Reasons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Participate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R&amp; I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Programmes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6"/>
          <p:cNvGraphicFramePr/>
          <p:nvPr>
            <p:extLst>
              <p:ext uri="{D42A27DB-BD31-4B8C-83A1-F6EECF244321}">
                <p14:modId xmlns:p14="http://schemas.microsoft.com/office/powerpoint/2010/main" val="612372084"/>
              </p:ext>
            </p:extLst>
          </p:nvPr>
        </p:nvGraphicFramePr>
        <p:xfrm>
          <a:off x="637010" y="106680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609601" y="1852338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GB" sz="1400" b="1" i="1" dirty="0">
                <a:solidFill>
                  <a:srgbClr val="004386"/>
                </a:solidFill>
              </a:rPr>
              <a:t>Promote competition in research and innovation, thereby raising levels of excellence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graphicFrame>
        <p:nvGraphicFramePr>
          <p:cNvPr id="6" name="Diagram 17"/>
          <p:cNvGraphicFramePr/>
          <p:nvPr>
            <p:extLst>
              <p:ext uri="{D42A27DB-BD31-4B8C-83A1-F6EECF244321}">
                <p14:modId xmlns:p14="http://schemas.microsoft.com/office/powerpoint/2010/main" val="2810683066"/>
              </p:ext>
            </p:extLst>
          </p:nvPr>
        </p:nvGraphicFramePr>
        <p:xfrm>
          <a:off x="609600" y="2132856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18"/>
          <p:cNvGraphicFramePr/>
          <p:nvPr>
            <p:extLst>
              <p:ext uri="{D42A27DB-BD31-4B8C-83A1-F6EECF244321}">
                <p14:modId xmlns:p14="http://schemas.microsoft.com/office/powerpoint/2010/main" val="2270354975"/>
              </p:ext>
            </p:extLst>
          </p:nvPr>
        </p:nvGraphicFramePr>
        <p:xfrm>
          <a:off x="607368" y="3151397"/>
          <a:ext cx="7467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637010" y="3717032"/>
            <a:ext cx="73914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Set up of research groups for future </a:t>
            </a:r>
            <a:r>
              <a:rPr lang="en-US" sz="1400" b="1" i="1" dirty="0" smtClean="0">
                <a:solidFill>
                  <a:srgbClr val="004386"/>
                </a:solidFill>
              </a:rPr>
              <a:t>projects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10 good reasons to participate in R&amp;I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EU programmes</a:t>
            </a:r>
          </a:p>
        </p:txBody>
      </p:sp>
      <p:sp>
        <p:nvSpPr>
          <p:cNvPr id="11" name="Connettore 10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6"/>
          <p:cNvGraphicFramePr/>
          <p:nvPr>
            <p:extLst>
              <p:ext uri="{D42A27DB-BD31-4B8C-83A1-F6EECF244321}">
                <p14:modId xmlns:p14="http://schemas.microsoft.com/office/powerpoint/2010/main" val="1779390396"/>
              </p:ext>
            </p:extLst>
          </p:nvPr>
        </p:nvGraphicFramePr>
        <p:xfrm>
          <a:off x="637010" y="403735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Rettangolo 15"/>
          <p:cNvSpPr/>
          <p:nvPr/>
        </p:nvSpPr>
        <p:spPr>
          <a:xfrm>
            <a:off x="683568" y="4725814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it-IT" sz="1400" b="1" i="1" dirty="0" smtClean="0">
                <a:solidFill>
                  <a:srgbClr val="004386"/>
                </a:solidFill>
              </a:rPr>
              <a:t>Exploring the transferability of research results </a:t>
            </a:r>
            <a:endParaRPr lang="en-GB" sz="1400" b="1" i="1" dirty="0">
              <a:solidFill>
                <a:srgbClr val="004386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14879658"/>
              </p:ext>
            </p:extLst>
          </p:nvPr>
        </p:nvGraphicFramePr>
        <p:xfrm>
          <a:off x="685527" y="522920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8" name="Rettangolo 17"/>
          <p:cNvSpPr/>
          <p:nvPr/>
        </p:nvSpPr>
        <p:spPr>
          <a:xfrm>
            <a:off x="683568" y="5972624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Raise the international </a:t>
            </a:r>
            <a:r>
              <a:rPr lang="en-US" sz="1400" b="1" i="1" dirty="0" smtClean="0">
                <a:solidFill>
                  <a:srgbClr val="004386"/>
                </a:solidFill>
              </a:rPr>
              <a:t>attractiveness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010" y="2754779"/>
            <a:ext cx="736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 as a </a:t>
            </a:r>
            <a:r>
              <a:rPr lang="en-US" dirty="0" err="1"/>
              <a:t>catalyser</a:t>
            </a:r>
            <a:r>
              <a:rPr lang="en-US" dirty="0"/>
              <a:t> and for development of common solutions</a:t>
            </a:r>
          </a:p>
        </p:txBody>
      </p:sp>
    </p:spTree>
    <p:extLst>
      <p:ext uri="{BB962C8B-B14F-4D97-AF65-F5344CB8AC3E}">
        <p14:creationId xmlns:p14="http://schemas.microsoft.com/office/powerpoint/2010/main" val="23738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/>
      <p:bldGraphic spid="6" grpId="0">
        <p:bldSub>
          <a:bldDgm/>
        </p:bldSub>
      </p:bldGraphic>
      <p:bldGraphic spid="8" grpId="0">
        <p:bldSub>
          <a:bldDgm/>
        </p:bldSub>
      </p:bldGraphic>
      <p:bldP spid="9" grpId="0"/>
      <p:bldGraphic spid="15" grpId="0">
        <p:bldSub>
          <a:bldDgm/>
        </p:bldSub>
      </p:bldGraphic>
      <p:bldP spid="16" grpId="0"/>
      <p:bldGraphic spid="17" grpId="0">
        <p:bldSub>
          <a:bldDgm/>
        </p:bldSub>
      </p:bldGraphic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10 good reasons to participate in R&amp;I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EU programmes</a:t>
            </a:r>
          </a:p>
        </p:txBody>
      </p:sp>
      <p:sp>
        <p:nvSpPr>
          <p:cNvPr id="11" name="Connettore 10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67843812"/>
              </p:ext>
            </p:extLst>
          </p:nvPr>
        </p:nvGraphicFramePr>
        <p:xfrm>
          <a:off x="719572" y="1256508"/>
          <a:ext cx="731939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7"/>
          <p:cNvGraphicFramePr/>
          <p:nvPr>
            <p:extLst>
              <p:ext uri="{D42A27DB-BD31-4B8C-83A1-F6EECF244321}">
                <p14:modId xmlns:p14="http://schemas.microsoft.com/office/powerpoint/2010/main" val="1290959195"/>
              </p:ext>
            </p:extLst>
          </p:nvPr>
        </p:nvGraphicFramePr>
        <p:xfrm>
          <a:off x="609600" y="2244473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18"/>
          <p:cNvGraphicFramePr/>
          <p:nvPr>
            <p:extLst>
              <p:ext uri="{D42A27DB-BD31-4B8C-83A1-F6EECF244321}">
                <p14:modId xmlns:p14="http://schemas.microsoft.com/office/powerpoint/2010/main" val="698132265"/>
              </p:ext>
            </p:extLst>
          </p:nvPr>
        </p:nvGraphicFramePr>
        <p:xfrm>
          <a:off x="739205" y="3140968"/>
          <a:ext cx="7467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Rettangolo 11"/>
          <p:cNvSpPr>
            <a:spLocks noChangeArrowheads="1"/>
          </p:cNvSpPr>
          <p:nvPr/>
        </p:nvSpPr>
        <p:spPr bwMode="auto">
          <a:xfrm>
            <a:off x="637010" y="3861048"/>
            <a:ext cx="73914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GB" sz="1400" b="1" i="1" dirty="0">
                <a:solidFill>
                  <a:srgbClr val="004386"/>
                </a:solidFill>
              </a:rPr>
              <a:t>Financial instruments with high leverage and high efficiency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16"/>
          <p:cNvGraphicFramePr/>
          <p:nvPr>
            <p:extLst>
              <p:ext uri="{D42A27DB-BD31-4B8C-83A1-F6EECF244321}">
                <p14:modId xmlns:p14="http://schemas.microsoft.com/office/powerpoint/2010/main" val="1219895401"/>
              </p:ext>
            </p:extLst>
          </p:nvPr>
        </p:nvGraphicFramePr>
        <p:xfrm>
          <a:off x="679823" y="4197365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5" name="Rettangolo 24"/>
          <p:cNvSpPr/>
          <p:nvPr/>
        </p:nvSpPr>
        <p:spPr>
          <a:xfrm>
            <a:off x="691580" y="4869830"/>
            <a:ext cx="73914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Wide range of training possibilities and enhancement of  research and innovation </a:t>
            </a:r>
            <a:r>
              <a:rPr lang="en-US" sz="1400" b="1" i="1" dirty="0" smtClean="0">
                <a:solidFill>
                  <a:srgbClr val="004386"/>
                </a:solidFill>
              </a:rPr>
              <a:t>capacities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graphicFrame>
        <p:nvGraphicFramePr>
          <p:cNvPr id="26" name="Diagram 16"/>
          <p:cNvGraphicFramePr/>
          <p:nvPr>
            <p:extLst>
              <p:ext uri="{D42A27DB-BD31-4B8C-83A1-F6EECF244321}">
                <p14:modId xmlns:p14="http://schemas.microsoft.com/office/powerpoint/2010/main" val="833612124"/>
              </p:ext>
            </p:extLst>
          </p:nvPr>
        </p:nvGraphicFramePr>
        <p:xfrm>
          <a:off x="685527" y="5373216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7" name="Rettangolo 26"/>
          <p:cNvSpPr/>
          <p:nvPr/>
        </p:nvSpPr>
        <p:spPr>
          <a:xfrm>
            <a:off x="683568" y="6116640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Know-how transfer and sharing at international level</a:t>
            </a:r>
          </a:p>
        </p:txBody>
      </p:sp>
    </p:spTree>
    <p:extLst>
      <p:ext uri="{BB962C8B-B14F-4D97-AF65-F5344CB8AC3E}">
        <p14:creationId xmlns:p14="http://schemas.microsoft.com/office/powerpoint/2010/main" val="29753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/>
        </p:bldSub>
      </p:bldGraphic>
      <p:bldGraphic spid="19" grpId="0">
        <p:bldSub>
          <a:bldDgm/>
        </p:bldSub>
      </p:bldGraphic>
      <p:bldGraphic spid="21" grpId="0">
        <p:bldSub>
          <a:bldDgm/>
        </p:bldSub>
      </p:bldGraphic>
      <p:bldP spid="22" grpId="0"/>
      <p:bldGraphic spid="24" grpId="0">
        <p:bldSub>
          <a:bldDgm/>
        </p:bldSub>
      </p:bldGraphic>
      <p:bldP spid="25" grpId="0"/>
      <p:bldGraphic spid="26" grpId="0">
        <p:bldSub>
          <a:bldDgm/>
        </p:bldSub>
      </p:bldGraphic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A0E62-B47E-47A7-8AD7-F1B0666A02A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34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B0F0"/>
                </a:solidFill>
              </a:rPr>
              <a:t>Joint Programming - Oceans</a:t>
            </a:r>
          </a:p>
        </p:txBody>
      </p:sp>
      <p:sp>
        <p:nvSpPr>
          <p:cNvPr id="7" name="Connettore 6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d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76672"/>
            <a:ext cx="4660325" cy="1821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utt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71278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lavori\progettiAPRE\UE\3. INCONET\PACENET - Inconet Pacifico\WP3_Pacific EU Dialogue and Supporting Platforms\T3.1 Establish first Pacific platform in Pacific\1.Workshop_Bribane_July2011\foto\P1000963.JPG"/>
          <p:cNvPicPr>
            <a:picLocks noChangeAspect="1" noChangeArrowheads="1"/>
          </p:cNvPicPr>
          <p:nvPr/>
        </p:nvPicPr>
        <p:blipFill>
          <a:blip r:embed="rId5" cstate="print"/>
          <a:srcRect l="8859" t="11812" r="5501" b="5501"/>
          <a:stretch>
            <a:fillRect/>
          </a:stretch>
        </p:blipFill>
        <p:spPr bwMode="auto">
          <a:xfrm>
            <a:off x="323528" y="300378"/>
            <a:ext cx="3024336" cy="219003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971600" y="6381329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70D6FD"/>
                </a:solidFill>
              </a:rPr>
              <a:t>PACE-Net </a:t>
            </a:r>
            <a:r>
              <a:rPr lang="it-IT" sz="1100" b="1" i="1" dirty="0" err="1" smtClean="0">
                <a:solidFill>
                  <a:srgbClr val="70D6FD"/>
                </a:solidFill>
              </a:rPr>
              <a:t>Consortium</a:t>
            </a:r>
            <a:r>
              <a:rPr lang="it-IT" sz="1100" b="1" i="1" dirty="0" smtClean="0">
                <a:solidFill>
                  <a:srgbClr val="70D6FD"/>
                </a:solidFill>
              </a:rPr>
              <a:t> at the </a:t>
            </a:r>
            <a:r>
              <a:rPr lang="it-IT" sz="1100" b="1" i="1" dirty="0" err="1" smtClean="0">
                <a:solidFill>
                  <a:srgbClr val="70D6FD"/>
                </a:solidFill>
              </a:rPr>
              <a:t>kick-off</a:t>
            </a:r>
            <a:r>
              <a:rPr lang="it-IT" sz="1100" b="1" i="1" dirty="0" smtClean="0">
                <a:solidFill>
                  <a:srgbClr val="70D6FD"/>
                </a:solidFill>
              </a:rPr>
              <a:t> meeting (</a:t>
            </a:r>
            <a:r>
              <a:rPr lang="it-IT" sz="1100" b="1" i="1" dirty="0" err="1" smtClean="0">
                <a:solidFill>
                  <a:srgbClr val="70D6FD"/>
                </a:solidFill>
              </a:rPr>
              <a:t>June</a:t>
            </a:r>
            <a:r>
              <a:rPr lang="it-IT" sz="1100" b="1" i="1" dirty="0" smtClean="0">
                <a:solidFill>
                  <a:srgbClr val="70D6FD"/>
                </a:solidFill>
              </a:rPr>
              <a:t> 2010)</a:t>
            </a:r>
            <a:endParaRPr lang="it-IT" sz="1100" b="1" i="1" dirty="0">
              <a:solidFill>
                <a:srgbClr val="70D6FD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564905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70D6FD"/>
                </a:solidFill>
              </a:rPr>
              <a:t>PACE-Net </a:t>
            </a:r>
            <a:r>
              <a:rPr lang="it-IT" sz="1100" b="1" i="1" dirty="0" err="1" smtClean="0">
                <a:solidFill>
                  <a:srgbClr val="70D6FD"/>
                </a:solidFill>
              </a:rPr>
              <a:t>Consortium</a:t>
            </a:r>
            <a:r>
              <a:rPr lang="it-IT" sz="1100" b="1" i="1" dirty="0" smtClean="0">
                <a:solidFill>
                  <a:srgbClr val="70D6FD"/>
                </a:solidFill>
              </a:rPr>
              <a:t> at the first </a:t>
            </a:r>
            <a:r>
              <a:rPr lang="it-IT" sz="1100" b="1" i="1" dirty="0" err="1" smtClean="0">
                <a:solidFill>
                  <a:srgbClr val="70D6FD"/>
                </a:solidFill>
              </a:rPr>
              <a:t>bi-regional</a:t>
            </a:r>
            <a:r>
              <a:rPr lang="it-IT" sz="1100" b="1" i="1" dirty="0" smtClean="0">
                <a:solidFill>
                  <a:srgbClr val="70D6FD"/>
                </a:solidFill>
              </a:rPr>
              <a:t> </a:t>
            </a:r>
            <a:r>
              <a:rPr lang="it-IT" sz="1100" b="1" i="1" dirty="0" err="1" smtClean="0">
                <a:solidFill>
                  <a:srgbClr val="70D6FD"/>
                </a:solidFill>
              </a:rPr>
              <a:t>platform</a:t>
            </a:r>
            <a:r>
              <a:rPr lang="it-IT" sz="1100" b="1" i="1" dirty="0" smtClean="0">
                <a:solidFill>
                  <a:srgbClr val="70D6FD"/>
                </a:solidFill>
              </a:rPr>
              <a:t> (</a:t>
            </a:r>
            <a:r>
              <a:rPr lang="it-IT" sz="1100" b="1" i="1" dirty="0" err="1" smtClean="0">
                <a:solidFill>
                  <a:srgbClr val="70D6FD"/>
                </a:solidFill>
              </a:rPr>
              <a:t>July</a:t>
            </a:r>
            <a:r>
              <a:rPr lang="it-IT" sz="1100" b="1" i="1" dirty="0" smtClean="0">
                <a:solidFill>
                  <a:srgbClr val="70D6FD"/>
                </a:solidFill>
              </a:rPr>
              <a:t> 2011)</a:t>
            </a:r>
            <a:endParaRPr lang="it-IT" sz="1100" b="1" i="1" dirty="0">
              <a:solidFill>
                <a:srgbClr val="70D6FD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27984" y="27089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D6FD"/>
                </a:solidFill>
                <a:hlinkClick r:id="rId6"/>
              </a:rPr>
              <a:t>buonocore@apre.it</a:t>
            </a:r>
          </a:p>
          <a:p>
            <a:r>
              <a:rPr lang="it-IT" b="1" dirty="0" smtClean="0">
                <a:solidFill>
                  <a:srgbClr val="70D6FD"/>
                </a:solidFill>
              </a:rPr>
              <a:t> </a:t>
            </a:r>
            <a:endParaRPr lang="it-IT" b="1" dirty="0">
              <a:solidFill>
                <a:srgbClr val="70D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35" y="697134"/>
            <a:ext cx="2172912" cy="2295379"/>
          </a:xfrm>
          <a:prstGeom prst="rect">
            <a:avLst/>
          </a:prstGeom>
        </p:spPr>
      </p:pic>
      <p:pic>
        <p:nvPicPr>
          <p:cNvPr id="1026" name="Picture 2" descr="http://www.stcstc.com/static/public/upload/STC-Qualit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449">
            <a:off x="2118556" y="5309394"/>
            <a:ext cx="2746648" cy="16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APRE-blu-gran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9511"/>
            <a:ext cx="1620540" cy="76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5586413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 err="1" smtClean="0">
                <a:solidFill>
                  <a:srgbClr val="00B0F0"/>
                </a:solidFill>
              </a:rPr>
              <a:t>Our</a:t>
            </a:r>
            <a:r>
              <a:rPr lang="it-IT" sz="4800" dirty="0" smtClean="0">
                <a:solidFill>
                  <a:srgbClr val="00B0F0"/>
                </a:solidFill>
              </a:rPr>
              <a:t> </a:t>
            </a:r>
            <a:r>
              <a:rPr lang="it-IT" sz="4800" dirty="0" err="1" smtClean="0">
                <a:solidFill>
                  <a:srgbClr val="00B0F0"/>
                </a:solidFill>
              </a:rPr>
              <a:t>Mission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395288" y="1052513"/>
            <a:ext cx="4176712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arrotondato 5"/>
          <p:cNvSpPr/>
          <p:nvPr/>
        </p:nvSpPr>
        <p:spPr>
          <a:xfrm>
            <a:off x="609600" y="2060848"/>
            <a:ext cx="5632562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25408F"/>
                </a:solidFill>
                <a:latin typeface="+mn-lt"/>
              </a:rPr>
              <a:t>Improve the </a:t>
            </a:r>
            <a:r>
              <a:rPr lang="en-GB" dirty="0">
                <a:solidFill>
                  <a:srgbClr val="CC0000"/>
                </a:solidFill>
                <a:latin typeface="+mn-lt"/>
              </a:rPr>
              <a:t>“Quality” </a:t>
            </a:r>
            <a:r>
              <a:rPr lang="en-GB" dirty="0">
                <a:solidFill>
                  <a:srgbClr val="25408F"/>
                </a:solidFill>
                <a:latin typeface="+mn-lt"/>
              </a:rPr>
              <a:t>of the Italian participation in European programs  of scientific  research and innovation.</a:t>
            </a:r>
            <a:endParaRPr lang="it-IT" dirty="0">
              <a:solidFill>
                <a:srgbClr val="25408F"/>
              </a:solidFill>
              <a:latin typeface="+mn-lt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187624" y="3526432"/>
            <a:ext cx="4320480" cy="1486744"/>
            <a:chOff x="2352725" y="3166929"/>
            <a:chExt cx="4320480" cy="1486744"/>
          </a:xfrm>
        </p:grpSpPr>
        <p:sp>
          <p:nvSpPr>
            <p:cNvPr id="7" name="Rettangolo arrotondato 6"/>
            <p:cNvSpPr/>
            <p:nvPr/>
          </p:nvSpPr>
          <p:spPr>
            <a:xfrm>
              <a:off x="2352725" y="3166929"/>
              <a:ext cx="4320480" cy="148674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8" name="Picture 4" descr="http://www.dipsa.unifi.it/upload/sub/Progetti/greenland/7fp-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429538"/>
              <a:ext cx="1224136" cy="99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attivitaeuropee.cnr.it/sites/default/files/antonella/horizon_2020_1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016" y="3429538"/>
              <a:ext cx="2194149" cy="99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ttangolo arrotondato 8"/>
          <p:cNvSpPr/>
          <p:nvPr/>
        </p:nvSpPr>
        <p:spPr>
          <a:xfrm>
            <a:off x="609600" y="1268760"/>
            <a:ext cx="5632562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5408F"/>
                </a:solidFill>
              </a:rPr>
              <a:t>Promoting and supporting Italian participation to the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EU Research and Innovation programmes 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99392"/>
            <a:ext cx="3502283" cy="33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800" dirty="0" smtClean="0">
                <a:solidFill>
                  <a:srgbClr val="00B0F0"/>
                </a:solidFill>
              </a:rPr>
              <a:t>FP7 in </a:t>
            </a:r>
            <a:r>
              <a:rPr lang="it-IT" sz="4800" dirty="0" err="1" smtClean="0">
                <a:solidFill>
                  <a:srgbClr val="00B0F0"/>
                </a:solidFill>
              </a:rPr>
              <a:t>Key</a:t>
            </a:r>
            <a:r>
              <a:rPr lang="it-IT" sz="4800" dirty="0" smtClean="0">
                <a:solidFill>
                  <a:srgbClr val="00B0F0"/>
                </a:solidFill>
              </a:rPr>
              <a:t> </a:t>
            </a:r>
            <a:r>
              <a:rPr lang="it-IT" sz="4800" dirty="0" err="1" smtClean="0">
                <a:solidFill>
                  <a:srgbClr val="00B0F0"/>
                </a:solidFill>
              </a:rPr>
              <a:t>Figures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3" name="Connettore 2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71937"/>
              </p:ext>
            </p:extLst>
          </p:nvPr>
        </p:nvGraphicFramePr>
        <p:xfrm>
          <a:off x="490760" y="1772816"/>
          <a:ext cx="4729311" cy="1933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4009"/>
                <a:gridCol w="3405302"/>
              </a:tblGrid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79.000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Applications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386.000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Participants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applications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received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Projects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funded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Participants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projects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funded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54624"/>
              </p:ext>
            </p:extLst>
          </p:nvPr>
        </p:nvGraphicFramePr>
        <p:xfrm>
          <a:off x="457200" y="4221088"/>
          <a:ext cx="4762872" cy="959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8496"/>
                <a:gridCol w="3384376"/>
              </a:tblGrid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Universities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28%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Industry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(17% SME)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0696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Research</a:t>
                      </a:r>
                      <a:r>
                        <a:rPr lang="it-IT" sz="2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Organisation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800" dirty="0" smtClean="0">
                <a:solidFill>
                  <a:srgbClr val="00B0F0"/>
                </a:solidFill>
              </a:rPr>
              <a:t>FP7 in </a:t>
            </a:r>
            <a:r>
              <a:rPr lang="it-IT" sz="4800" dirty="0" err="1" smtClean="0">
                <a:solidFill>
                  <a:srgbClr val="00B0F0"/>
                </a:solidFill>
              </a:rPr>
              <a:t>Key</a:t>
            </a:r>
            <a:r>
              <a:rPr lang="it-IT" sz="4800" dirty="0" smtClean="0">
                <a:solidFill>
                  <a:srgbClr val="00B0F0"/>
                </a:solidFill>
              </a:rPr>
              <a:t> </a:t>
            </a:r>
            <a:r>
              <a:rPr lang="it-IT" sz="4800" dirty="0" err="1" smtClean="0">
                <a:solidFill>
                  <a:srgbClr val="00B0F0"/>
                </a:solidFill>
              </a:rPr>
              <a:t>Figures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335691" y="1466781"/>
            <a:ext cx="37657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169</a:t>
            </a:r>
            <a:r>
              <a:rPr lang="en-US" sz="2800" dirty="0">
                <a:solidFill>
                  <a:srgbClr val="25408F"/>
                </a:solidFill>
              </a:rPr>
              <a:t> 	</a:t>
            </a:r>
            <a:endParaRPr lang="en-US" sz="2800" dirty="0" smtClean="0">
              <a:solidFill>
                <a:srgbClr val="25408F"/>
              </a:solidFill>
            </a:endParaRPr>
          </a:p>
          <a:p>
            <a:pPr algn="ctr"/>
            <a:r>
              <a:rPr lang="en-US" sz="2800" dirty="0" smtClean="0">
                <a:solidFill>
                  <a:srgbClr val="25408F"/>
                </a:solidFill>
              </a:rPr>
              <a:t>Countries </a:t>
            </a:r>
            <a:r>
              <a:rPr lang="en-US" sz="2800" dirty="0">
                <a:solidFill>
                  <a:srgbClr val="25408F"/>
                </a:solidFill>
              </a:rPr>
              <a:t>participating</a:t>
            </a:r>
            <a:endParaRPr lang="it-IT" sz="2800" dirty="0">
              <a:solidFill>
                <a:srgbClr val="25408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18" y="2708920"/>
            <a:ext cx="59002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82165" y="2340094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55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	Billion € </a:t>
            </a:r>
            <a:r>
              <a:rPr lang="en-US" sz="2800" dirty="0" smtClean="0">
                <a:solidFill>
                  <a:srgbClr val="C00000"/>
                </a:solidFill>
              </a:rPr>
              <a:t>EU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3" name="Picture 4" descr="http://www.etftrends.com/wp-content/uploads/2010/06/euro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2811423" cy="18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800" dirty="0" smtClean="0">
                <a:solidFill>
                  <a:srgbClr val="00B0F0"/>
                </a:solidFill>
              </a:rPr>
              <a:t>FP7 in </a:t>
            </a:r>
            <a:r>
              <a:rPr lang="it-IT" sz="4800" dirty="0" err="1" smtClean="0">
                <a:solidFill>
                  <a:srgbClr val="00B0F0"/>
                </a:solidFill>
              </a:rPr>
              <a:t>Key</a:t>
            </a:r>
            <a:r>
              <a:rPr lang="it-IT" sz="4800" dirty="0" smtClean="0">
                <a:solidFill>
                  <a:srgbClr val="00B0F0"/>
                </a:solidFill>
              </a:rPr>
              <a:t> </a:t>
            </a:r>
            <a:r>
              <a:rPr lang="it-IT" sz="4800" dirty="0" err="1" smtClean="0">
                <a:solidFill>
                  <a:srgbClr val="00B0F0"/>
                </a:solidFill>
              </a:rPr>
              <a:t>Figures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5" name="Connettore 4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4FACE-E99B-4EEC-AE42-6B0272FE706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3700" y="6445250"/>
            <a:ext cx="5689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800" b="1">
                <a:solidFill>
                  <a:schemeClr val="bg1"/>
                </a:solidFill>
                <a:cs typeface="+mn-cs"/>
              </a:rPr>
              <a:t>© </a:t>
            </a:r>
            <a:r>
              <a:rPr lang="de-DE" sz="800" b="1">
                <a:solidFill>
                  <a:schemeClr val="bg1"/>
                </a:solidFill>
                <a:cs typeface="+mn-cs"/>
              </a:rPr>
              <a:t>Fit for Health, 2012</a:t>
            </a:r>
            <a:endParaRPr lang="fr-FR" sz="800" b="1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l-GR" sz="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Triangolo isoscele 6"/>
          <p:cNvSpPr/>
          <p:nvPr/>
        </p:nvSpPr>
        <p:spPr>
          <a:xfrm>
            <a:off x="2339752" y="2420888"/>
            <a:ext cx="4104456" cy="2664296"/>
          </a:xfrm>
          <a:prstGeom prst="triangle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cap="small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International </a:t>
            </a:r>
            <a:r>
              <a:rPr lang="it-IT" sz="2200" b="1" cap="small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Cooperation</a:t>
            </a:r>
            <a:endParaRPr lang="it-IT" sz="2200" b="1" cap="small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162880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25408F"/>
                </a:solidFill>
                <a:latin typeface="Calibri" pitchFamily="34" charset="0"/>
              </a:rPr>
              <a:t>COLLABORATIVE RESEARCH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530120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200">
                <a:solidFill>
                  <a:srgbClr val="25408F"/>
                </a:solidFill>
                <a:latin typeface="Calibri" pitchFamily="34" charset="0"/>
              </a:defRPr>
            </a:lvl1pPr>
          </a:lstStyle>
          <a:p>
            <a:r>
              <a:rPr lang="it-IT" dirty="0" smtClean="0">
                <a:solidFill>
                  <a:srgbClr val="F44E0C"/>
                </a:solidFill>
              </a:rPr>
              <a:t>BASIC RESEARCH</a:t>
            </a:r>
            <a:endParaRPr lang="it-IT" dirty="0">
              <a:solidFill>
                <a:srgbClr val="F44E0C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56176" y="530120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FF3399"/>
                </a:solidFill>
                <a:latin typeface="Calibri" pitchFamily="34" charset="0"/>
              </a:rPr>
              <a:t>MOBILITY</a:t>
            </a:r>
            <a:endParaRPr lang="it-IT" sz="2200" dirty="0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solidFill>
                  <a:srgbClr val="00B0F0"/>
                </a:solidFill>
              </a:rPr>
              <a:t>… </a:t>
            </a:r>
            <a:r>
              <a:rPr lang="it-IT" sz="4400" dirty="0" err="1" smtClean="0">
                <a:solidFill>
                  <a:srgbClr val="00B0F0"/>
                </a:solidFill>
              </a:rPr>
              <a:t>all</a:t>
            </a:r>
            <a:r>
              <a:rPr lang="it-IT" sz="4400" dirty="0" smtClean="0">
                <a:solidFill>
                  <a:srgbClr val="00B0F0"/>
                </a:solidFill>
              </a:rPr>
              <a:t> </a:t>
            </a:r>
            <a:r>
              <a:rPr lang="it-IT" sz="4400" dirty="0" err="1" smtClean="0">
                <a:solidFill>
                  <a:srgbClr val="00B0F0"/>
                </a:solidFill>
              </a:rPr>
              <a:t>research</a:t>
            </a:r>
            <a:r>
              <a:rPr lang="it-IT" sz="4400" dirty="0" smtClean="0">
                <a:solidFill>
                  <a:srgbClr val="00B0F0"/>
                </a:solidFill>
              </a:rPr>
              <a:t> </a:t>
            </a:r>
            <a:r>
              <a:rPr lang="it-IT" sz="4400" dirty="0" err="1" smtClean="0">
                <a:solidFill>
                  <a:srgbClr val="00B0F0"/>
                </a:solidFill>
              </a:rPr>
              <a:t>flavours</a:t>
            </a:r>
            <a:endParaRPr lang="it-IT" sz="4400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730565"/>
              </p:ext>
            </p:extLst>
          </p:nvPr>
        </p:nvGraphicFramePr>
        <p:xfrm>
          <a:off x="457200" y="1600201"/>
          <a:ext cx="6779096" cy="442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>
                <a:solidFill>
                  <a:srgbClr val="00B0F0"/>
                </a:solidFill>
              </a:rPr>
              <a:t>How do </a:t>
            </a:r>
            <a:r>
              <a:rPr lang="it-IT" sz="2400" dirty="0" err="1">
                <a:solidFill>
                  <a:srgbClr val="00B0F0"/>
                </a:solidFill>
              </a:rPr>
              <a:t>researchers</a:t>
            </a:r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 err="1">
                <a:solidFill>
                  <a:srgbClr val="00B0F0"/>
                </a:solidFill>
              </a:rPr>
              <a:t>perceive</a:t>
            </a:r>
            <a:r>
              <a:rPr lang="it-IT" sz="2400" dirty="0">
                <a:solidFill>
                  <a:srgbClr val="00B0F0"/>
                </a:solidFill>
              </a:rPr>
              <a:t> the EU R&amp;I </a:t>
            </a:r>
            <a:r>
              <a:rPr lang="it-IT" sz="2400" dirty="0" err="1">
                <a:solidFill>
                  <a:srgbClr val="00B0F0"/>
                </a:solidFill>
              </a:rPr>
              <a:t>innovation</a:t>
            </a:r>
            <a:r>
              <a:rPr lang="it-IT" sz="2400" dirty="0">
                <a:solidFill>
                  <a:srgbClr val="00B0F0"/>
                </a:solidFill>
              </a:rPr>
              <a:t> programmes?</a:t>
            </a:r>
          </a:p>
        </p:txBody>
      </p:sp>
      <p:sp>
        <p:nvSpPr>
          <p:cNvPr id="5" name="Connettore 4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9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A0E62-B47E-47A7-8AD7-F1B0666A02A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8194" name="Picture 2" descr="C:\Users\dane\Downloads\Fotolia_39309092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28800"/>
            <a:ext cx="6248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B0F0"/>
                </a:solidFill>
              </a:rPr>
              <a:t>Worldwide support: </a:t>
            </a:r>
            <a:r>
              <a:rPr lang="en-US" sz="2800" dirty="0" err="1" smtClean="0">
                <a:solidFill>
                  <a:srgbClr val="00B0F0"/>
                </a:solidFill>
              </a:rPr>
              <a:t>ncp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networks</a:t>
            </a:r>
          </a:p>
        </p:txBody>
      </p:sp>
      <p:sp>
        <p:nvSpPr>
          <p:cNvPr id="9" name="Connettore 8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428E943-1BC9-45E7-A37F-2B5F7A122602}" type="slidenum">
              <a:rPr lang="en-GB"/>
              <a:pPr algn="ctr">
                <a:defRPr/>
              </a:pPr>
              <a:t>9</a:t>
            </a:fld>
            <a:endParaRPr lang="en-GB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00808"/>
            <a:ext cx="7594560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10 good reasons to participate in R&amp;I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EU programmes</a:t>
            </a:r>
          </a:p>
        </p:txBody>
      </p:sp>
      <p:sp>
        <p:nvSpPr>
          <p:cNvPr id="8" name="Connettore 7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57200" y="110966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Impostazioni personalizzate 9">
      <a:dk1>
        <a:srgbClr val="70D6FD"/>
      </a:dk1>
      <a:lt1>
        <a:srgbClr val="FFFFFF"/>
      </a:lt1>
      <a:dk2>
        <a:srgbClr val="FFFFFF"/>
      </a:dk2>
      <a:lt2>
        <a:srgbClr val="FFFFFF"/>
      </a:lt2>
      <a:accent1>
        <a:srgbClr val="000080"/>
      </a:accent1>
      <a:accent2>
        <a:srgbClr val="004080"/>
      </a:accent2>
      <a:accent3>
        <a:srgbClr val="004080"/>
      </a:accent3>
      <a:accent4>
        <a:srgbClr val="004080"/>
      </a:accent4>
      <a:accent5>
        <a:srgbClr val="000080"/>
      </a:accent5>
      <a:accent6>
        <a:srgbClr val="000080"/>
      </a:accent6>
      <a:hlink>
        <a:srgbClr val="6666FF"/>
      </a:hlink>
      <a:folHlink>
        <a:srgbClr val="800080"/>
      </a:folHlink>
    </a:clrScheme>
    <a:fontScheme name="Esposizione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oggia">
  <a:themeElements>
    <a:clrScheme name="Impostazioni personalizzate 9">
      <a:dk1>
        <a:srgbClr val="70D6FD"/>
      </a:dk1>
      <a:lt1>
        <a:srgbClr val="FFFFFF"/>
      </a:lt1>
      <a:dk2>
        <a:srgbClr val="FFFFFF"/>
      </a:dk2>
      <a:lt2>
        <a:srgbClr val="FFFFFF"/>
      </a:lt2>
      <a:accent1>
        <a:srgbClr val="000080"/>
      </a:accent1>
      <a:accent2>
        <a:srgbClr val="004080"/>
      </a:accent2>
      <a:accent3>
        <a:srgbClr val="004080"/>
      </a:accent3>
      <a:accent4>
        <a:srgbClr val="004080"/>
      </a:accent4>
      <a:accent5>
        <a:srgbClr val="000080"/>
      </a:accent5>
      <a:accent6>
        <a:srgbClr val="000080"/>
      </a:accent6>
      <a:hlink>
        <a:srgbClr val="6666FF"/>
      </a:hlink>
      <a:folHlink>
        <a:srgbClr val="800080"/>
      </a:folHlink>
    </a:clrScheme>
    <a:fontScheme name="Esposizione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mpostazioni personalizzate 9">
    <a:dk1>
      <a:srgbClr val="70D6FD"/>
    </a:dk1>
    <a:lt1>
      <a:srgbClr val="FFFFFF"/>
    </a:lt1>
    <a:dk2>
      <a:srgbClr val="FFFFFF"/>
    </a:dk2>
    <a:lt2>
      <a:srgbClr val="FFFFFF"/>
    </a:lt2>
    <a:accent1>
      <a:srgbClr val="000080"/>
    </a:accent1>
    <a:accent2>
      <a:srgbClr val="004080"/>
    </a:accent2>
    <a:accent3>
      <a:srgbClr val="004080"/>
    </a:accent3>
    <a:accent4>
      <a:srgbClr val="004080"/>
    </a:accent4>
    <a:accent5>
      <a:srgbClr val="000080"/>
    </a:accent5>
    <a:accent6>
      <a:srgbClr val="000080"/>
    </a:accent6>
    <a:hlink>
      <a:srgbClr val="6666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mpostazioni personalizzate 9">
    <a:dk1>
      <a:srgbClr val="70D6FD"/>
    </a:dk1>
    <a:lt1>
      <a:srgbClr val="FFFFFF"/>
    </a:lt1>
    <a:dk2>
      <a:srgbClr val="FFFFFF"/>
    </a:dk2>
    <a:lt2>
      <a:srgbClr val="FFFFFF"/>
    </a:lt2>
    <a:accent1>
      <a:srgbClr val="000080"/>
    </a:accent1>
    <a:accent2>
      <a:srgbClr val="004080"/>
    </a:accent2>
    <a:accent3>
      <a:srgbClr val="004080"/>
    </a:accent3>
    <a:accent4>
      <a:srgbClr val="004080"/>
    </a:accent4>
    <a:accent5>
      <a:srgbClr val="000080"/>
    </a:accent5>
    <a:accent6>
      <a:srgbClr val="000080"/>
    </a:accent6>
    <a:hlink>
      <a:srgbClr val="6666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Loggia.thmx</Template>
  <TotalTime>3219</TotalTime>
  <Words>417</Words>
  <Application>Microsoft Office PowerPoint</Application>
  <PresentationFormat>On-screen Show (4:3)</PresentationFormat>
  <Paragraphs>84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Loggia</vt:lpstr>
      <vt:lpstr>1_Loggia</vt:lpstr>
      <vt:lpstr>PowerPoint Presentation</vt:lpstr>
      <vt:lpstr>Our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raj_j</cp:lastModifiedBy>
  <cp:revision>307</cp:revision>
  <cp:lastPrinted>2013-03-12T01:41:39Z</cp:lastPrinted>
  <dcterms:created xsi:type="dcterms:W3CDTF">2010-09-16T09:16:50Z</dcterms:created>
  <dcterms:modified xsi:type="dcterms:W3CDTF">2013-03-12T01:42:30Z</dcterms:modified>
</cp:coreProperties>
</file>